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8.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5.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theme/theme1.xml" ContentType="application/vnd.openxmlformats-officedocument.theme+xml"/>
  <Override PartName="/ppt/diagrams/layout1.xml" ContentType="application/vnd.openxmlformats-officedocument.drawingml.diagramLayout+xml"/>
  <Override PartName="/ppt/theme/theme2.xml" ContentType="application/vnd.openxmlformats-officedocument.theme+xml"/>
  <Override PartName="/ppt/diagrams/quickStyle1.xml" ContentType="application/vnd.openxmlformats-officedocument.drawingml.diagramStyle+xml"/>
  <Override PartName="/ppt/notesMasters/notesMaster1.xml" ContentType="application/vnd.openxmlformats-officedocument.presentationml.notesMaster+xml"/>
  <Override PartName="/ppt/diagrams/drawing3.xml" ContentType="application/vnd.ms-office.drawingml.diagramDrawing+xml"/>
  <Override PartName="/ppt/diagrams/colors3.xml" ContentType="application/vnd.openxmlformats-officedocument.drawingml.diagramColors+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76" r:id="rId3"/>
    <p:sldId id="257" r:id="rId4"/>
    <p:sldId id="258" r:id="rId5"/>
    <p:sldId id="259" r:id="rId6"/>
    <p:sldId id="277" r:id="rId7"/>
    <p:sldId id="278" r:id="rId8"/>
    <p:sldId id="266" r:id="rId9"/>
    <p:sldId id="267" r:id="rId10"/>
    <p:sldId id="268" r:id="rId11"/>
    <p:sldId id="260" r:id="rId12"/>
    <p:sldId id="305" r:id="rId13"/>
    <p:sldId id="279" r:id="rId14"/>
    <p:sldId id="297" r:id="rId15"/>
    <p:sldId id="298" r:id="rId16"/>
    <p:sldId id="302" r:id="rId17"/>
    <p:sldId id="301" r:id="rId18"/>
    <p:sldId id="303" r:id="rId19"/>
    <p:sldId id="306" r:id="rId20"/>
    <p:sldId id="307" r:id="rId21"/>
    <p:sldId id="308" r:id="rId22"/>
    <p:sldId id="309" r:id="rId23"/>
    <p:sldId id="310" r:id="rId24"/>
    <p:sldId id="311" r:id="rId25"/>
    <p:sldId id="313" r:id="rId26"/>
    <p:sldId id="312" r:id="rId27"/>
    <p:sldId id="314" r:id="rId28"/>
    <p:sldId id="315" r:id="rId29"/>
    <p:sldId id="316" r:id="rId30"/>
    <p:sldId id="317" r:id="rId31"/>
    <p:sldId id="318" r:id="rId32"/>
    <p:sldId id="321" r:id="rId33"/>
    <p:sldId id="322" r:id="rId34"/>
    <p:sldId id="320" r:id="rId35"/>
    <p:sldId id="319" r:id="rId36"/>
    <p:sldId id="29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16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364" autoAdjust="0"/>
  </p:normalViewPr>
  <p:slideViewPr>
    <p:cSldViewPr snapToGrid="0">
      <p:cViewPr varScale="1">
        <p:scale>
          <a:sx n="73" d="100"/>
          <a:sy n="73" d="100"/>
        </p:scale>
        <p:origin x="58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09B740-5871-47F8-B243-7104592144AA}" type="doc">
      <dgm:prSet loTypeId="urn:microsoft.com/office/officeart/2005/8/layout/list1" loCatId="list" qsTypeId="urn:microsoft.com/office/officeart/2005/8/quickstyle/simple1" qsCatId="simple" csTypeId="urn:microsoft.com/office/officeart/2005/8/colors/colorful1#2" csCatId="colorful" phldr="1"/>
      <dgm:spPr/>
      <dgm:t>
        <a:bodyPr/>
        <a:lstStyle/>
        <a:p>
          <a:endParaRPr lang="en-IE"/>
        </a:p>
      </dgm:t>
    </dgm:pt>
    <dgm:pt modelId="{FAE4E3A1-B239-49B2-8339-EDC0178769EE}">
      <dgm:prSet phldrT="[Text]" custT="1"/>
      <dgm:spPr>
        <a:solidFill>
          <a:schemeClr val="accent5">
            <a:lumMod val="60000"/>
            <a:lumOff val="40000"/>
          </a:schemeClr>
        </a:solidFill>
      </dgm:spPr>
      <dgm:t>
        <a:bodyPr/>
        <a:lstStyle/>
        <a:p>
          <a:r>
            <a:rPr lang="ka-GE" sz="2400" b="1" dirty="0" smtClean="0">
              <a:solidFill>
                <a:schemeClr val="tx1"/>
              </a:solidFill>
            </a:rPr>
            <a:t>იდეა</a:t>
          </a:r>
          <a:endParaRPr lang="en-IE" sz="2400" b="1" dirty="0">
            <a:solidFill>
              <a:schemeClr val="tx1"/>
            </a:solidFill>
          </a:endParaRPr>
        </a:p>
      </dgm:t>
    </dgm:pt>
    <dgm:pt modelId="{1D34DB16-6082-49E2-A7FF-56D67C7A3D3B}" type="parTrans" cxnId="{5C13B9B7-810A-48F5-92E9-A75523239650}">
      <dgm:prSet/>
      <dgm:spPr/>
      <dgm:t>
        <a:bodyPr/>
        <a:lstStyle/>
        <a:p>
          <a:endParaRPr lang="en-IE"/>
        </a:p>
      </dgm:t>
    </dgm:pt>
    <dgm:pt modelId="{DE86AD04-E842-4F19-9BC3-35B9A37945FE}" type="sibTrans" cxnId="{5C13B9B7-810A-48F5-92E9-A75523239650}">
      <dgm:prSet/>
      <dgm:spPr/>
      <dgm:t>
        <a:bodyPr/>
        <a:lstStyle/>
        <a:p>
          <a:endParaRPr lang="en-IE"/>
        </a:p>
      </dgm:t>
    </dgm:pt>
    <dgm:pt modelId="{28E06F1B-16EC-4AEC-95C6-7BFA21FB640D}">
      <dgm:prSet phldrT="[Text]" custT="1"/>
      <dgm:spPr>
        <a:solidFill>
          <a:schemeClr val="accent2"/>
        </a:solidFill>
      </dgm:spPr>
      <dgm:t>
        <a:bodyPr/>
        <a:lstStyle/>
        <a:p>
          <a:r>
            <a:rPr lang="ka-GE" sz="2400" b="1" dirty="0" smtClean="0">
              <a:solidFill>
                <a:schemeClr val="tx1"/>
              </a:solidFill>
            </a:rPr>
            <a:t>კონცეფცია</a:t>
          </a:r>
          <a:endParaRPr lang="en-IE" sz="2400" b="1" dirty="0">
            <a:solidFill>
              <a:schemeClr val="tx1"/>
            </a:solidFill>
          </a:endParaRPr>
        </a:p>
      </dgm:t>
    </dgm:pt>
    <dgm:pt modelId="{50EE0242-074F-474F-B6B1-0868DD761C82}" type="parTrans" cxnId="{8BFCDD59-D3A5-4837-BB19-32AF98A4657B}">
      <dgm:prSet/>
      <dgm:spPr/>
      <dgm:t>
        <a:bodyPr/>
        <a:lstStyle/>
        <a:p>
          <a:endParaRPr lang="en-IE"/>
        </a:p>
      </dgm:t>
    </dgm:pt>
    <dgm:pt modelId="{4D7C9A85-6D06-445E-AED8-9CD6F0A8B592}" type="sibTrans" cxnId="{8BFCDD59-D3A5-4837-BB19-32AF98A4657B}">
      <dgm:prSet/>
      <dgm:spPr/>
      <dgm:t>
        <a:bodyPr/>
        <a:lstStyle/>
        <a:p>
          <a:endParaRPr lang="en-IE"/>
        </a:p>
      </dgm:t>
    </dgm:pt>
    <dgm:pt modelId="{F38718E3-EBF8-4BF3-B6BD-F565C13AFA13}">
      <dgm:prSet phldrT="[Text]" custT="1"/>
      <dgm:spPr/>
      <dgm:t>
        <a:bodyPr/>
        <a:lstStyle/>
        <a:p>
          <a:r>
            <a:rPr lang="ka-GE" sz="2400" b="1" dirty="0" smtClean="0">
              <a:solidFill>
                <a:schemeClr val="tx1"/>
              </a:solidFill>
            </a:rPr>
            <a:t>მატერიალური ფორმა</a:t>
          </a:r>
          <a:endParaRPr lang="en-IE" sz="2400" b="1" dirty="0">
            <a:solidFill>
              <a:schemeClr val="tx1"/>
            </a:solidFill>
          </a:endParaRPr>
        </a:p>
      </dgm:t>
    </dgm:pt>
    <dgm:pt modelId="{729363DD-71ED-4E26-B6B9-E12AF74DE482}" type="parTrans" cxnId="{BB7D4FED-C7CD-40A5-A264-8BEE7299EFF1}">
      <dgm:prSet/>
      <dgm:spPr/>
      <dgm:t>
        <a:bodyPr/>
        <a:lstStyle/>
        <a:p>
          <a:endParaRPr lang="en-IE"/>
        </a:p>
      </dgm:t>
    </dgm:pt>
    <dgm:pt modelId="{CC574E04-AAD3-4D65-9665-2E5FE4887627}" type="sibTrans" cxnId="{BB7D4FED-C7CD-40A5-A264-8BEE7299EFF1}">
      <dgm:prSet/>
      <dgm:spPr/>
      <dgm:t>
        <a:bodyPr/>
        <a:lstStyle/>
        <a:p>
          <a:endParaRPr lang="en-IE"/>
        </a:p>
      </dgm:t>
    </dgm:pt>
    <dgm:pt modelId="{00BF2283-A999-4E68-AAE0-DD9B9DC9771B}" type="pres">
      <dgm:prSet presAssocID="{C609B740-5871-47F8-B243-7104592144AA}" presName="linear" presStyleCnt="0">
        <dgm:presLayoutVars>
          <dgm:dir/>
          <dgm:animLvl val="lvl"/>
          <dgm:resizeHandles val="exact"/>
        </dgm:presLayoutVars>
      </dgm:prSet>
      <dgm:spPr/>
      <dgm:t>
        <a:bodyPr/>
        <a:lstStyle/>
        <a:p>
          <a:endParaRPr lang="en-IE"/>
        </a:p>
      </dgm:t>
    </dgm:pt>
    <dgm:pt modelId="{93DA5A96-0B52-4302-8134-7169D374FFB1}" type="pres">
      <dgm:prSet presAssocID="{FAE4E3A1-B239-49B2-8339-EDC0178769EE}" presName="parentLin" presStyleCnt="0"/>
      <dgm:spPr/>
    </dgm:pt>
    <dgm:pt modelId="{D0739AA5-2299-4E03-890F-D42A33D12D86}" type="pres">
      <dgm:prSet presAssocID="{FAE4E3A1-B239-49B2-8339-EDC0178769EE}" presName="parentLeftMargin" presStyleLbl="node1" presStyleIdx="0" presStyleCnt="3"/>
      <dgm:spPr/>
      <dgm:t>
        <a:bodyPr/>
        <a:lstStyle/>
        <a:p>
          <a:endParaRPr lang="en-IE"/>
        </a:p>
      </dgm:t>
    </dgm:pt>
    <dgm:pt modelId="{71BE2A3C-9B76-4FC9-85F0-9D97A5AEAB1C}" type="pres">
      <dgm:prSet presAssocID="{FAE4E3A1-B239-49B2-8339-EDC0178769EE}" presName="parentText" presStyleLbl="node1" presStyleIdx="0" presStyleCnt="3" custLinFactNeighborX="-5304" custLinFactNeighborY="-4825">
        <dgm:presLayoutVars>
          <dgm:chMax val="0"/>
          <dgm:bulletEnabled val="1"/>
        </dgm:presLayoutVars>
      </dgm:prSet>
      <dgm:spPr/>
      <dgm:t>
        <a:bodyPr/>
        <a:lstStyle/>
        <a:p>
          <a:endParaRPr lang="en-IE"/>
        </a:p>
      </dgm:t>
    </dgm:pt>
    <dgm:pt modelId="{871AAF2A-099D-4617-9024-086FF12B023B}" type="pres">
      <dgm:prSet presAssocID="{FAE4E3A1-B239-49B2-8339-EDC0178769EE}" presName="negativeSpace" presStyleCnt="0"/>
      <dgm:spPr/>
    </dgm:pt>
    <dgm:pt modelId="{1C41DEEB-2500-428C-8646-2EC645CCCCEA}" type="pres">
      <dgm:prSet presAssocID="{FAE4E3A1-B239-49B2-8339-EDC0178769EE}" presName="childText" presStyleLbl="conFgAcc1" presStyleIdx="0" presStyleCnt="3">
        <dgm:presLayoutVars>
          <dgm:bulletEnabled val="1"/>
        </dgm:presLayoutVars>
      </dgm:prSet>
      <dgm:spPr/>
      <dgm:t>
        <a:bodyPr/>
        <a:lstStyle/>
        <a:p>
          <a:endParaRPr lang="en-IE"/>
        </a:p>
      </dgm:t>
    </dgm:pt>
    <dgm:pt modelId="{48A5DE60-16C5-4054-88E5-BA2E201180DC}" type="pres">
      <dgm:prSet presAssocID="{DE86AD04-E842-4F19-9BC3-35B9A37945FE}" presName="spaceBetweenRectangles" presStyleCnt="0"/>
      <dgm:spPr/>
    </dgm:pt>
    <dgm:pt modelId="{654EEB13-6D3C-4376-8A37-243112F54F9B}" type="pres">
      <dgm:prSet presAssocID="{28E06F1B-16EC-4AEC-95C6-7BFA21FB640D}" presName="parentLin" presStyleCnt="0"/>
      <dgm:spPr/>
    </dgm:pt>
    <dgm:pt modelId="{C145B342-4C43-4D1D-A5CD-F3B27CB1FFC3}" type="pres">
      <dgm:prSet presAssocID="{28E06F1B-16EC-4AEC-95C6-7BFA21FB640D}" presName="parentLeftMargin" presStyleLbl="node1" presStyleIdx="0" presStyleCnt="3"/>
      <dgm:spPr/>
      <dgm:t>
        <a:bodyPr/>
        <a:lstStyle/>
        <a:p>
          <a:endParaRPr lang="en-IE"/>
        </a:p>
      </dgm:t>
    </dgm:pt>
    <dgm:pt modelId="{88CF05C6-E5C0-4AE9-8E17-2175F0F4BFF5}" type="pres">
      <dgm:prSet presAssocID="{28E06F1B-16EC-4AEC-95C6-7BFA21FB640D}" presName="parentText" presStyleLbl="node1" presStyleIdx="1" presStyleCnt="3" custLinFactNeighborX="4799" custLinFactNeighborY="36318">
        <dgm:presLayoutVars>
          <dgm:chMax val="0"/>
          <dgm:bulletEnabled val="1"/>
        </dgm:presLayoutVars>
      </dgm:prSet>
      <dgm:spPr/>
      <dgm:t>
        <a:bodyPr/>
        <a:lstStyle/>
        <a:p>
          <a:endParaRPr lang="en-IE"/>
        </a:p>
      </dgm:t>
    </dgm:pt>
    <dgm:pt modelId="{384FD7EC-1AD8-4929-8873-F33EE8B15CD9}" type="pres">
      <dgm:prSet presAssocID="{28E06F1B-16EC-4AEC-95C6-7BFA21FB640D}" presName="negativeSpace" presStyleCnt="0"/>
      <dgm:spPr/>
    </dgm:pt>
    <dgm:pt modelId="{07B56778-DE33-49E6-86AC-732F0A6B3200}" type="pres">
      <dgm:prSet presAssocID="{28E06F1B-16EC-4AEC-95C6-7BFA21FB640D}" presName="childText" presStyleLbl="conFgAcc1" presStyleIdx="1" presStyleCnt="3" custScaleY="119064" custLinFactNeighborX="265" custLinFactNeighborY="78212">
        <dgm:presLayoutVars>
          <dgm:bulletEnabled val="1"/>
        </dgm:presLayoutVars>
      </dgm:prSet>
      <dgm:spPr/>
      <dgm:t>
        <a:bodyPr/>
        <a:lstStyle/>
        <a:p>
          <a:endParaRPr lang="en-IE"/>
        </a:p>
      </dgm:t>
    </dgm:pt>
    <dgm:pt modelId="{A7463D94-9531-41A7-8205-A8AB106EEC92}" type="pres">
      <dgm:prSet presAssocID="{4D7C9A85-6D06-445E-AED8-9CD6F0A8B592}" presName="spaceBetweenRectangles" presStyleCnt="0"/>
      <dgm:spPr/>
    </dgm:pt>
    <dgm:pt modelId="{8E47C134-E50B-4BEC-A364-DCDBA0BD3D19}" type="pres">
      <dgm:prSet presAssocID="{F38718E3-EBF8-4BF3-B6BD-F565C13AFA13}" presName="parentLin" presStyleCnt="0"/>
      <dgm:spPr/>
    </dgm:pt>
    <dgm:pt modelId="{A77DF38B-A7B2-4ADD-82B2-0939FA156108}" type="pres">
      <dgm:prSet presAssocID="{F38718E3-EBF8-4BF3-B6BD-F565C13AFA13}" presName="parentLeftMargin" presStyleLbl="node1" presStyleIdx="1" presStyleCnt="3"/>
      <dgm:spPr/>
      <dgm:t>
        <a:bodyPr/>
        <a:lstStyle/>
        <a:p>
          <a:endParaRPr lang="en-IE"/>
        </a:p>
      </dgm:t>
    </dgm:pt>
    <dgm:pt modelId="{16F9C251-6D14-4EFF-856F-29134D84F147}" type="pres">
      <dgm:prSet presAssocID="{F38718E3-EBF8-4BF3-B6BD-F565C13AFA13}" presName="parentText" presStyleLbl="node1" presStyleIdx="2" presStyleCnt="3" custScaleX="125913" custLinFactNeighborX="10608" custLinFactNeighborY="36292">
        <dgm:presLayoutVars>
          <dgm:chMax val="0"/>
          <dgm:bulletEnabled val="1"/>
        </dgm:presLayoutVars>
      </dgm:prSet>
      <dgm:spPr/>
      <dgm:t>
        <a:bodyPr/>
        <a:lstStyle/>
        <a:p>
          <a:endParaRPr lang="en-IE"/>
        </a:p>
      </dgm:t>
    </dgm:pt>
    <dgm:pt modelId="{9CEA08DA-CE4C-4099-8EE9-B6ED2E7A03D6}" type="pres">
      <dgm:prSet presAssocID="{F38718E3-EBF8-4BF3-B6BD-F565C13AFA13}" presName="negativeSpace" presStyleCnt="0"/>
      <dgm:spPr/>
    </dgm:pt>
    <dgm:pt modelId="{D44A4DC5-CA3F-4D8D-8BC5-C4B02EEF7FD6}" type="pres">
      <dgm:prSet presAssocID="{F38718E3-EBF8-4BF3-B6BD-F565C13AFA13}" presName="childText" presStyleLbl="conFgAcc1" presStyleIdx="2" presStyleCnt="3" custScaleY="134458" custLinFactNeighborX="-1038" custLinFactNeighborY="-19739">
        <dgm:presLayoutVars>
          <dgm:bulletEnabled val="1"/>
        </dgm:presLayoutVars>
      </dgm:prSet>
      <dgm:spPr/>
      <dgm:t>
        <a:bodyPr/>
        <a:lstStyle/>
        <a:p>
          <a:endParaRPr lang="en-IE"/>
        </a:p>
      </dgm:t>
    </dgm:pt>
  </dgm:ptLst>
  <dgm:cxnLst>
    <dgm:cxn modelId="{527B878F-5D6E-404B-AD60-00B4F6EBECBB}" type="presOf" srcId="{28E06F1B-16EC-4AEC-95C6-7BFA21FB640D}" destId="{C145B342-4C43-4D1D-A5CD-F3B27CB1FFC3}" srcOrd="0" destOrd="0" presId="urn:microsoft.com/office/officeart/2005/8/layout/list1"/>
    <dgm:cxn modelId="{0777B278-5733-7743-AAE6-E9C0F837C57B}" type="presOf" srcId="{F38718E3-EBF8-4BF3-B6BD-F565C13AFA13}" destId="{16F9C251-6D14-4EFF-856F-29134D84F147}" srcOrd="1" destOrd="0" presId="urn:microsoft.com/office/officeart/2005/8/layout/list1"/>
    <dgm:cxn modelId="{5C13B9B7-810A-48F5-92E9-A75523239650}" srcId="{C609B740-5871-47F8-B243-7104592144AA}" destId="{FAE4E3A1-B239-49B2-8339-EDC0178769EE}" srcOrd="0" destOrd="0" parTransId="{1D34DB16-6082-49E2-A7FF-56D67C7A3D3B}" sibTransId="{DE86AD04-E842-4F19-9BC3-35B9A37945FE}"/>
    <dgm:cxn modelId="{8BFCDD59-D3A5-4837-BB19-32AF98A4657B}" srcId="{C609B740-5871-47F8-B243-7104592144AA}" destId="{28E06F1B-16EC-4AEC-95C6-7BFA21FB640D}" srcOrd="1" destOrd="0" parTransId="{50EE0242-074F-474F-B6B1-0868DD761C82}" sibTransId="{4D7C9A85-6D06-445E-AED8-9CD6F0A8B592}"/>
    <dgm:cxn modelId="{036677B4-0580-7C4F-9813-7CB883879B03}" type="presOf" srcId="{C609B740-5871-47F8-B243-7104592144AA}" destId="{00BF2283-A999-4E68-AAE0-DD9B9DC9771B}" srcOrd="0" destOrd="0" presId="urn:microsoft.com/office/officeart/2005/8/layout/list1"/>
    <dgm:cxn modelId="{BB7D4FED-C7CD-40A5-A264-8BEE7299EFF1}" srcId="{C609B740-5871-47F8-B243-7104592144AA}" destId="{F38718E3-EBF8-4BF3-B6BD-F565C13AFA13}" srcOrd="2" destOrd="0" parTransId="{729363DD-71ED-4E26-B6B9-E12AF74DE482}" sibTransId="{CC574E04-AAD3-4D65-9665-2E5FE4887627}"/>
    <dgm:cxn modelId="{928B1D0E-7C1B-8143-826D-2E5CE09F97FF}" type="presOf" srcId="{FAE4E3A1-B239-49B2-8339-EDC0178769EE}" destId="{D0739AA5-2299-4E03-890F-D42A33D12D86}" srcOrd="0" destOrd="0" presId="urn:microsoft.com/office/officeart/2005/8/layout/list1"/>
    <dgm:cxn modelId="{278BDA34-F661-5044-B3D6-7EA3428024E4}" type="presOf" srcId="{28E06F1B-16EC-4AEC-95C6-7BFA21FB640D}" destId="{88CF05C6-E5C0-4AE9-8E17-2175F0F4BFF5}" srcOrd="1" destOrd="0" presId="urn:microsoft.com/office/officeart/2005/8/layout/list1"/>
    <dgm:cxn modelId="{4A68EA1F-E648-3A49-8ED2-6B21E8D1A022}" type="presOf" srcId="{FAE4E3A1-B239-49B2-8339-EDC0178769EE}" destId="{71BE2A3C-9B76-4FC9-85F0-9D97A5AEAB1C}" srcOrd="1" destOrd="0" presId="urn:microsoft.com/office/officeart/2005/8/layout/list1"/>
    <dgm:cxn modelId="{6A45FE83-9287-824F-8050-D2CCC9FCCBD2}" type="presOf" srcId="{F38718E3-EBF8-4BF3-B6BD-F565C13AFA13}" destId="{A77DF38B-A7B2-4ADD-82B2-0939FA156108}" srcOrd="0" destOrd="0" presId="urn:microsoft.com/office/officeart/2005/8/layout/list1"/>
    <dgm:cxn modelId="{B2E677E3-ECC5-6644-8CC5-31710BBEE4E8}" type="presParOf" srcId="{00BF2283-A999-4E68-AAE0-DD9B9DC9771B}" destId="{93DA5A96-0B52-4302-8134-7169D374FFB1}" srcOrd="0" destOrd="0" presId="urn:microsoft.com/office/officeart/2005/8/layout/list1"/>
    <dgm:cxn modelId="{764611BE-CBB9-B248-AE51-631AC49DA81B}" type="presParOf" srcId="{93DA5A96-0B52-4302-8134-7169D374FFB1}" destId="{D0739AA5-2299-4E03-890F-D42A33D12D86}" srcOrd="0" destOrd="0" presId="urn:microsoft.com/office/officeart/2005/8/layout/list1"/>
    <dgm:cxn modelId="{AFF9F2B6-C7A2-1A43-9BB8-B5F113B293DD}" type="presParOf" srcId="{93DA5A96-0B52-4302-8134-7169D374FFB1}" destId="{71BE2A3C-9B76-4FC9-85F0-9D97A5AEAB1C}" srcOrd="1" destOrd="0" presId="urn:microsoft.com/office/officeart/2005/8/layout/list1"/>
    <dgm:cxn modelId="{309A3261-4EDD-F74C-8881-31E1841A4A93}" type="presParOf" srcId="{00BF2283-A999-4E68-AAE0-DD9B9DC9771B}" destId="{871AAF2A-099D-4617-9024-086FF12B023B}" srcOrd="1" destOrd="0" presId="urn:microsoft.com/office/officeart/2005/8/layout/list1"/>
    <dgm:cxn modelId="{D701D6FD-9E16-3242-9795-6691E961E333}" type="presParOf" srcId="{00BF2283-A999-4E68-AAE0-DD9B9DC9771B}" destId="{1C41DEEB-2500-428C-8646-2EC645CCCCEA}" srcOrd="2" destOrd="0" presId="urn:microsoft.com/office/officeart/2005/8/layout/list1"/>
    <dgm:cxn modelId="{421C77B5-049B-6B4D-A56B-DAA39FC90DD1}" type="presParOf" srcId="{00BF2283-A999-4E68-AAE0-DD9B9DC9771B}" destId="{48A5DE60-16C5-4054-88E5-BA2E201180DC}" srcOrd="3" destOrd="0" presId="urn:microsoft.com/office/officeart/2005/8/layout/list1"/>
    <dgm:cxn modelId="{5EE6C7A3-D79E-944F-B712-5F78F3AB1287}" type="presParOf" srcId="{00BF2283-A999-4E68-AAE0-DD9B9DC9771B}" destId="{654EEB13-6D3C-4376-8A37-243112F54F9B}" srcOrd="4" destOrd="0" presId="urn:microsoft.com/office/officeart/2005/8/layout/list1"/>
    <dgm:cxn modelId="{55AA63DE-DB3A-E645-97FC-DBDC5E02C7C7}" type="presParOf" srcId="{654EEB13-6D3C-4376-8A37-243112F54F9B}" destId="{C145B342-4C43-4D1D-A5CD-F3B27CB1FFC3}" srcOrd="0" destOrd="0" presId="urn:microsoft.com/office/officeart/2005/8/layout/list1"/>
    <dgm:cxn modelId="{6BCCE7BB-06DC-964D-8CBC-D31FA4F6A52C}" type="presParOf" srcId="{654EEB13-6D3C-4376-8A37-243112F54F9B}" destId="{88CF05C6-E5C0-4AE9-8E17-2175F0F4BFF5}" srcOrd="1" destOrd="0" presId="urn:microsoft.com/office/officeart/2005/8/layout/list1"/>
    <dgm:cxn modelId="{6F8AFE26-118A-B34D-AFA9-B73146D0A274}" type="presParOf" srcId="{00BF2283-A999-4E68-AAE0-DD9B9DC9771B}" destId="{384FD7EC-1AD8-4929-8873-F33EE8B15CD9}" srcOrd="5" destOrd="0" presId="urn:microsoft.com/office/officeart/2005/8/layout/list1"/>
    <dgm:cxn modelId="{0AFDE655-3AFB-7440-821C-7F0A5D84C8B7}" type="presParOf" srcId="{00BF2283-A999-4E68-AAE0-DD9B9DC9771B}" destId="{07B56778-DE33-49E6-86AC-732F0A6B3200}" srcOrd="6" destOrd="0" presId="urn:microsoft.com/office/officeart/2005/8/layout/list1"/>
    <dgm:cxn modelId="{FE34659A-FC23-1347-A185-B2D5935D4D84}" type="presParOf" srcId="{00BF2283-A999-4E68-AAE0-DD9B9DC9771B}" destId="{A7463D94-9531-41A7-8205-A8AB106EEC92}" srcOrd="7" destOrd="0" presId="urn:microsoft.com/office/officeart/2005/8/layout/list1"/>
    <dgm:cxn modelId="{BF6C8E02-9F64-484E-90F0-56C61541AD9C}" type="presParOf" srcId="{00BF2283-A999-4E68-AAE0-DD9B9DC9771B}" destId="{8E47C134-E50B-4BEC-A364-DCDBA0BD3D19}" srcOrd="8" destOrd="0" presId="urn:microsoft.com/office/officeart/2005/8/layout/list1"/>
    <dgm:cxn modelId="{AE5DF93B-6E51-0442-9FBA-04F112E5219F}" type="presParOf" srcId="{8E47C134-E50B-4BEC-A364-DCDBA0BD3D19}" destId="{A77DF38B-A7B2-4ADD-82B2-0939FA156108}" srcOrd="0" destOrd="0" presId="urn:microsoft.com/office/officeart/2005/8/layout/list1"/>
    <dgm:cxn modelId="{33CB3E7C-D4D5-1545-B8F6-B12E70A997D5}" type="presParOf" srcId="{8E47C134-E50B-4BEC-A364-DCDBA0BD3D19}" destId="{16F9C251-6D14-4EFF-856F-29134D84F147}" srcOrd="1" destOrd="0" presId="urn:microsoft.com/office/officeart/2005/8/layout/list1"/>
    <dgm:cxn modelId="{D08FF2A6-E9B7-8E48-8483-B966A82998B8}" type="presParOf" srcId="{00BF2283-A999-4E68-AAE0-DD9B9DC9771B}" destId="{9CEA08DA-CE4C-4099-8EE9-B6ED2E7A03D6}" srcOrd="9" destOrd="0" presId="urn:microsoft.com/office/officeart/2005/8/layout/list1"/>
    <dgm:cxn modelId="{E662520D-29FE-E447-BA89-CC13A7DAC12B}" type="presParOf" srcId="{00BF2283-A999-4E68-AAE0-DD9B9DC9771B}" destId="{D44A4DC5-CA3F-4D8D-8BC5-C4B02EEF7FD6}" srcOrd="1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09B740-5871-47F8-B243-7104592144AA}" type="doc">
      <dgm:prSet loTypeId="urn:microsoft.com/office/officeart/2008/layout/VerticalCurvedList" loCatId="" qsTypeId="urn:microsoft.com/office/officeart/2005/8/quickstyle/simple1" qsCatId="simple" csTypeId="urn:microsoft.com/office/officeart/2005/8/colors/colorful1#3" csCatId="colorful" phldr="1"/>
      <dgm:spPr/>
      <dgm:t>
        <a:bodyPr/>
        <a:lstStyle/>
        <a:p>
          <a:endParaRPr lang="en-IE"/>
        </a:p>
      </dgm:t>
    </dgm:pt>
    <dgm:pt modelId="{D720633B-9FD3-49E8-BE7B-DB6B72E9748A}">
      <dgm:prSet custT="1"/>
      <dgm:spPr/>
      <dgm:t>
        <a:bodyPr anchor="ctr"/>
        <a:lstStyle/>
        <a:p>
          <a:pPr algn="ctr"/>
          <a:endParaRPr lang="ka-GE" sz="1400" dirty="0" smtClean="0">
            <a:solidFill>
              <a:srgbClr val="000000"/>
            </a:solidFill>
          </a:endParaRPr>
        </a:p>
        <a:p>
          <a:pPr algn="ctr"/>
          <a:r>
            <a:rPr lang="ka-GE" sz="1400" dirty="0" smtClean="0">
              <a:solidFill>
                <a:srgbClr val="000000"/>
              </a:solidFill>
            </a:rPr>
            <a:t>ბრუნვის მაქსიმალური კოეფიციენტი - ფორმიდან გამომგინარე</a:t>
          </a:r>
          <a:endParaRPr lang="en-IE" sz="1400" dirty="0">
            <a:solidFill>
              <a:srgbClr val="000000"/>
            </a:solidFill>
          </a:endParaRPr>
        </a:p>
      </dgm:t>
    </dgm:pt>
    <dgm:pt modelId="{2598B9F6-813E-44A9-B7B2-33C0DD2A68B7}" type="sibTrans" cxnId="{76B4CDBC-6814-460A-BEC1-1B80C3443D11}">
      <dgm:prSet/>
      <dgm:spPr/>
      <dgm:t>
        <a:bodyPr/>
        <a:lstStyle/>
        <a:p>
          <a:pPr algn="ctr"/>
          <a:endParaRPr lang="en-IE"/>
        </a:p>
      </dgm:t>
    </dgm:pt>
    <dgm:pt modelId="{83050DB5-0D4A-48D3-AF32-727204A622F3}" type="parTrans" cxnId="{76B4CDBC-6814-460A-BEC1-1B80C3443D11}">
      <dgm:prSet/>
      <dgm:spPr/>
      <dgm:t>
        <a:bodyPr/>
        <a:lstStyle/>
        <a:p>
          <a:pPr algn="ctr"/>
          <a:endParaRPr lang="en-IE"/>
        </a:p>
      </dgm:t>
    </dgm:pt>
    <dgm:pt modelId="{28E06F1B-16EC-4AEC-95C6-7BFA21FB640D}">
      <dgm:prSet phldrT="[Text]" custT="1"/>
      <dgm:spPr>
        <a:xfrm>
          <a:off x="277898" y="430408"/>
          <a:ext cx="3890572" cy="177120"/>
        </a:xfrm>
      </dgm:spPr>
      <dgm:t>
        <a:bodyPr anchor="ctr"/>
        <a:lstStyle/>
        <a:p>
          <a:pPr algn="ctr">
            <a:lnSpc>
              <a:spcPct val="100000"/>
            </a:lnSpc>
          </a:pPr>
          <a:r>
            <a:rPr lang="ka-GE" sz="1400" dirty="0" smtClean="0">
              <a:solidFill>
                <a:srgbClr val="000000"/>
              </a:solidFill>
              <a:latin typeface="Calibri"/>
              <a:ea typeface="+mn-ea"/>
              <a:cs typeface="+mn-cs"/>
            </a:rPr>
            <a:t>ჰესების აუცილებლობის შემცირება/ალტერნატიული ენერგიის წარმოება</a:t>
          </a:r>
          <a:endParaRPr lang="en-IE" sz="1400" dirty="0">
            <a:solidFill>
              <a:srgbClr val="000000"/>
            </a:solidFill>
            <a:latin typeface="Calibri"/>
            <a:ea typeface="+mn-ea"/>
            <a:cs typeface="+mn-cs"/>
          </a:endParaRPr>
        </a:p>
      </dgm:t>
    </dgm:pt>
    <dgm:pt modelId="{4D7C9A85-6D06-445E-AED8-9CD6F0A8B592}" type="sibTrans" cxnId="{8BFCDD59-D3A5-4837-BB19-32AF98A4657B}">
      <dgm:prSet/>
      <dgm:spPr/>
      <dgm:t>
        <a:bodyPr/>
        <a:lstStyle/>
        <a:p>
          <a:pPr algn="ctr"/>
          <a:endParaRPr lang="en-IE"/>
        </a:p>
      </dgm:t>
    </dgm:pt>
    <dgm:pt modelId="{50EE0242-074F-474F-B6B1-0868DD761C82}" type="parTrans" cxnId="{8BFCDD59-D3A5-4837-BB19-32AF98A4657B}">
      <dgm:prSet/>
      <dgm:spPr/>
      <dgm:t>
        <a:bodyPr/>
        <a:lstStyle/>
        <a:p>
          <a:pPr algn="ctr"/>
          <a:endParaRPr lang="en-IE"/>
        </a:p>
      </dgm:t>
    </dgm:pt>
    <dgm:pt modelId="{FAE4E3A1-B239-49B2-8339-EDC0178769EE}">
      <dgm:prSet phldrT="[Text]" custT="1"/>
      <dgm:spPr>
        <a:xfrm>
          <a:off x="277898" y="11773"/>
          <a:ext cx="3890572" cy="177120"/>
        </a:xfrm>
      </dgm:spPr>
      <dgm:t>
        <a:bodyPr anchor="ctr"/>
        <a:lstStyle/>
        <a:p>
          <a:pPr algn="ctr"/>
          <a:r>
            <a:rPr lang="ka-GE" sz="1400" dirty="0" smtClean="0">
              <a:solidFill>
                <a:schemeClr val="tx1"/>
              </a:solidFill>
              <a:latin typeface="Calibri"/>
              <a:ea typeface="+mn-ea"/>
              <a:cs typeface="+mn-cs"/>
            </a:rPr>
            <a:t>წარმოება გაცილებით იაფია</a:t>
          </a:r>
          <a:endParaRPr lang="en-IE" sz="1400" dirty="0">
            <a:solidFill>
              <a:schemeClr val="tx1"/>
            </a:solidFill>
            <a:latin typeface="Calibri"/>
            <a:ea typeface="+mn-ea"/>
            <a:cs typeface="+mn-cs"/>
          </a:endParaRPr>
        </a:p>
      </dgm:t>
    </dgm:pt>
    <dgm:pt modelId="{DE86AD04-E842-4F19-9BC3-35B9A37945FE}" type="sibTrans" cxnId="{5C13B9B7-810A-48F5-92E9-A75523239650}">
      <dgm:prSet/>
      <dgm:spPr/>
      <dgm:t>
        <a:bodyPr/>
        <a:lstStyle/>
        <a:p>
          <a:pPr algn="ctr"/>
          <a:endParaRPr lang="en-IE"/>
        </a:p>
      </dgm:t>
    </dgm:pt>
    <dgm:pt modelId="{1D34DB16-6082-49E2-A7FF-56D67C7A3D3B}" type="parTrans" cxnId="{5C13B9B7-810A-48F5-92E9-A75523239650}">
      <dgm:prSet/>
      <dgm:spPr/>
      <dgm:t>
        <a:bodyPr/>
        <a:lstStyle/>
        <a:p>
          <a:pPr algn="ctr"/>
          <a:endParaRPr lang="en-IE"/>
        </a:p>
      </dgm:t>
    </dgm:pt>
    <dgm:pt modelId="{3AEE93D1-4F79-4615-8434-491245BAD73F}">
      <dgm:prSet custT="1"/>
      <dgm:spPr/>
      <dgm:t>
        <a:bodyPr anchor="ctr"/>
        <a:lstStyle/>
        <a:p>
          <a:pPr algn="ctr"/>
          <a:endParaRPr lang="en-IE" sz="1400" dirty="0">
            <a:solidFill>
              <a:schemeClr val="tx1"/>
            </a:solidFill>
            <a:latin typeface="Trebuchet MS" panose="020B0603020202020204" pitchFamily="34" charset="0"/>
          </a:endParaRPr>
        </a:p>
      </dgm:t>
    </dgm:pt>
    <dgm:pt modelId="{87C97521-9E43-4EF1-9448-C52FE5FC641D}" type="parTrans" cxnId="{A875856A-DABC-4BA3-A43A-01D7AA5F4C2A}">
      <dgm:prSet/>
      <dgm:spPr/>
      <dgm:t>
        <a:bodyPr/>
        <a:lstStyle/>
        <a:p>
          <a:pPr algn="ctr"/>
          <a:endParaRPr lang="en-IE"/>
        </a:p>
      </dgm:t>
    </dgm:pt>
    <dgm:pt modelId="{869ADAEA-BD62-4A74-9E63-10BA7AF8E54D}" type="sibTrans" cxnId="{A875856A-DABC-4BA3-A43A-01D7AA5F4C2A}">
      <dgm:prSet/>
      <dgm:spPr/>
      <dgm:t>
        <a:bodyPr/>
        <a:lstStyle/>
        <a:p>
          <a:pPr algn="ctr"/>
          <a:endParaRPr lang="en-IE"/>
        </a:p>
      </dgm:t>
    </dgm:pt>
    <dgm:pt modelId="{12CDFE5E-EF04-4ED9-B9C3-14A36BB8663F}">
      <dgm:prSet custT="1"/>
      <dgm:spPr/>
      <dgm:t>
        <a:bodyPr anchor="ctr"/>
        <a:lstStyle/>
        <a:p>
          <a:pPr algn="ctr"/>
          <a:endParaRPr lang="en-IE" sz="800" dirty="0">
            <a:latin typeface="Trebuchet MS" panose="020B0603020202020204" pitchFamily="34" charset="0"/>
          </a:endParaRPr>
        </a:p>
      </dgm:t>
    </dgm:pt>
    <dgm:pt modelId="{EDFB04B6-7588-4687-B4CF-967A04DCA5A7}" type="parTrans" cxnId="{54E946ED-F1A5-4D71-B441-C87ABFF48FA2}">
      <dgm:prSet/>
      <dgm:spPr/>
      <dgm:t>
        <a:bodyPr/>
        <a:lstStyle/>
        <a:p>
          <a:pPr algn="ctr"/>
          <a:endParaRPr lang="en-IE"/>
        </a:p>
      </dgm:t>
    </dgm:pt>
    <dgm:pt modelId="{BFC28239-3450-44CA-A58E-020587B74A22}" type="sibTrans" cxnId="{54E946ED-F1A5-4D71-B441-C87ABFF48FA2}">
      <dgm:prSet/>
      <dgm:spPr/>
      <dgm:t>
        <a:bodyPr/>
        <a:lstStyle/>
        <a:p>
          <a:pPr algn="ctr"/>
          <a:endParaRPr lang="en-IE"/>
        </a:p>
      </dgm:t>
    </dgm:pt>
    <dgm:pt modelId="{9D5976DC-271D-1545-A8FD-31B35A147CE4}" type="pres">
      <dgm:prSet presAssocID="{C609B740-5871-47F8-B243-7104592144AA}" presName="Name0" presStyleCnt="0">
        <dgm:presLayoutVars>
          <dgm:chMax val="7"/>
          <dgm:chPref val="7"/>
          <dgm:dir/>
        </dgm:presLayoutVars>
      </dgm:prSet>
      <dgm:spPr/>
      <dgm:t>
        <a:bodyPr/>
        <a:lstStyle/>
        <a:p>
          <a:endParaRPr lang="en-US"/>
        </a:p>
      </dgm:t>
    </dgm:pt>
    <dgm:pt modelId="{692A843E-A002-0F4E-87C1-2DF5D26FC78A}" type="pres">
      <dgm:prSet presAssocID="{C609B740-5871-47F8-B243-7104592144AA}" presName="Name1" presStyleCnt="0"/>
      <dgm:spPr/>
    </dgm:pt>
    <dgm:pt modelId="{C9978A01-31D1-B649-B2AF-76E5EEAB04A2}" type="pres">
      <dgm:prSet presAssocID="{C609B740-5871-47F8-B243-7104592144AA}" presName="cycle" presStyleCnt="0"/>
      <dgm:spPr/>
    </dgm:pt>
    <dgm:pt modelId="{54AFED81-9A10-0348-9FB3-A66369E71765}" type="pres">
      <dgm:prSet presAssocID="{C609B740-5871-47F8-B243-7104592144AA}" presName="srcNode" presStyleLbl="node1" presStyleIdx="0" presStyleCnt="3"/>
      <dgm:spPr/>
    </dgm:pt>
    <dgm:pt modelId="{008E33C8-DE4C-124A-B4E7-BE65D6A73145}" type="pres">
      <dgm:prSet presAssocID="{C609B740-5871-47F8-B243-7104592144AA}" presName="conn" presStyleLbl="parChTrans1D2" presStyleIdx="0" presStyleCnt="1"/>
      <dgm:spPr/>
      <dgm:t>
        <a:bodyPr/>
        <a:lstStyle/>
        <a:p>
          <a:endParaRPr lang="en-US"/>
        </a:p>
      </dgm:t>
    </dgm:pt>
    <dgm:pt modelId="{2D0D78C0-A4A0-C642-ADB6-C2DD6C1BEDBC}" type="pres">
      <dgm:prSet presAssocID="{C609B740-5871-47F8-B243-7104592144AA}" presName="extraNode" presStyleLbl="node1" presStyleIdx="0" presStyleCnt="3"/>
      <dgm:spPr/>
    </dgm:pt>
    <dgm:pt modelId="{B7284FFB-220A-284C-98CE-B7A11E36FA76}" type="pres">
      <dgm:prSet presAssocID="{C609B740-5871-47F8-B243-7104592144AA}" presName="dstNode" presStyleLbl="node1" presStyleIdx="0" presStyleCnt="3"/>
      <dgm:spPr/>
    </dgm:pt>
    <dgm:pt modelId="{800A4E27-529B-C940-B1CA-54396BA16EDC}" type="pres">
      <dgm:prSet presAssocID="{FAE4E3A1-B239-49B2-8339-EDC0178769EE}" presName="text_1" presStyleLbl="node1" presStyleIdx="0" presStyleCnt="3" custScaleY="105955">
        <dgm:presLayoutVars>
          <dgm:bulletEnabled val="1"/>
        </dgm:presLayoutVars>
      </dgm:prSet>
      <dgm:spPr/>
      <dgm:t>
        <a:bodyPr/>
        <a:lstStyle/>
        <a:p>
          <a:endParaRPr lang="en-US"/>
        </a:p>
      </dgm:t>
    </dgm:pt>
    <dgm:pt modelId="{C990C713-015F-F141-A4F1-6E775BC5CDD6}" type="pres">
      <dgm:prSet presAssocID="{FAE4E3A1-B239-49B2-8339-EDC0178769EE}" presName="accent_1" presStyleCnt="0"/>
      <dgm:spPr/>
    </dgm:pt>
    <dgm:pt modelId="{E272DA95-B65F-584C-94B0-B2C4A89CD58D}" type="pres">
      <dgm:prSet presAssocID="{FAE4E3A1-B239-49B2-8339-EDC0178769EE}" presName="accentRepeatNode" presStyleLbl="solidFgAcc1" presStyleIdx="0" presStyleCnt="3"/>
      <dgm:spPr/>
    </dgm:pt>
    <dgm:pt modelId="{36C64869-7891-DA42-9531-80EED42B6C72}" type="pres">
      <dgm:prSet presAssocID="{D720633B-9FD3-49E8-BE7B-DB6B72E9748A}" presName="text_2" presStyleLbl="node1" presStyleIdx="1" presStyleCnt="3" custScaleY="117897" custLinFactNeighborX="198" custLinFactNeighborY="-17732">
        <dgm:presLayoutVars>
          <dgm:bulletEnabled val="1"/>
        </dgm:presLayoutVars>
      </dgm:prSet>
      <dgm:spPr/>
      <dgm:t>
        <a:bodyPr/>
        <a:lstStyle/>
        <a:p>
          <a:endParaRPr lang="en-US"/>
        </a:p>
      </dgm:t>
    </dgm:pt>
    <dgm:pt modelId="{FF0C5C6D-5E6C-FA45-986B-7D99F4141159}" type="pres">
      <dgm:prSet presAssocID="{D720633B-9FD3-49E8-BE7B-DB6B72E9748A}" presName="accent_2" presStyleCnt="0"/>
      <dgm:spPr/>
    </dgm:pt>
    <dgm:pt modelId="{14E86345-A790-FA43-9B54-518E51859194}" type="pres">
      <dgm:prSet presAssocID="{D720633B-9FD3-49E8-BE7B-DB6B72E9748A}" presName="accentRepeatNode" presStyleLbl="solidFgAcc1" presStyleIdx="1" presStyleCnt="3"/>
      <dgm:spPr/>
    </dgm:pt>
    <dgm:pt modelId="{66CF4139-B2EC-B843-9380-891AE043B926}" type="pres">
      <dgm:prSet presAssocID="{28E06F1B-16EC-4AEC-95C6-7BFA21FB640D}" presName="text_3" presStyleLbl="node1" presStyleIdx="2" presStyleCnt="3" custLinFactNeighborX="-818" custLinFactNeighborY="-8866">
        <dgm:presLayoutVars>
          <dgm:bulletEnabled val="1"/>
        </dgm:presLayoutVars>
      </dgm:prSet>
      <dgm:spPr/>
      <dgm:t>
        <a:bodyPr/>
        <a:lstStyle/>
        <a:p>
          <a:endParaRPr lang="en-US"/>
        </a:p>
      </dgm:t>
    </dgm:pt>
    <dgm:pt modelId="{730EF98C-BE57-B54E-AE0A-86F0530F2A8E}" type="pres">
      <dgm:prSet presAssocID="{28E06F1B-16EC-4AEC-95C6-7BFA21FB640D}" presName="accent_3" presStyleCnt="0"/>
      <dgm:spPr/>
    </dgm:pt>
    <dgm:pt modelId="{425CABE6-75E3-F142-AD1B-A78333A1CBD1}" type="pres">
      <dgm:prSet presAssocID="{28E06F1B-16EC-4AEC-95C6-7BFA21FB640D}" presName="accentRepeatNode" presStyleLbl="solidFgAcc1" presStyleIdx="2" presStyleCnt="3"/>
      <dgm:spPr/>
    </dgm:pt>
  </dgm:ptLst>
  <dgm:cxnLst>
    <dgm:cxn modelId="{DE789DC2-1F1B-6D47-AFF0-DC1342919AAB}" type="presOf" srcId="{D720633B-9FD3-49E8-BE7B-DB6B72E9748A}" destId="{36C64869-7891-DA42-9531-80EED42B6C72}" srcOrd="0" destOrd="0" presId="urn:microsoft.com/office/officeart/2008/layout/VerticalCurvedList"/>
    <dgm:cxn modelId="{5D0C105A-858C-1943-9755-F6237955293C}" type="presOf" srcId="{869ADAEA-BD62-4A74-9E63-10BA7AF8E54D}" destId="{008E33C8-DE4C-124A-B4E7-BE65D6A73145}" srcOrd="0" destOrd="0" presId="urn:microsoft.com/office/officeart/2008/layout/VerticalCurvedList"/>
    <dgm:cxn modelId="{C4F8B3AA-80A8-B841-80D1-4A92C272AF06}" type="presOf" srcId="{FAE4E3A1-B239-49B2-8339-EDC0178769EE}" destId="{800A4E27-529B-C940-B1CA-54396BA16EDC}" srcOrd="0" destOrd="0" presId="urn:microsoft.com/office/officeart/2008/layout/VerticalCurvedList"/>
    <dgm:cxn modelId="{5C13B9B7-810A-48F5-92E9-A75523239650}" srcId="{C609B740-5871-47F8-B243-7104592144AA}" destId="{FAE4E3A1-B239-49B2-8339-EDC0178769EE}" srcOrd="0" destOrd="0" parTransId="{1D34DB16-6082-49E2-A7FF-56D67C7A3D3B}" sibTransId="{DE86AD04-E842-4F19-9BC3-35B9A37945FE}"/>
    <dgm:cxn modelId="{54E946ED-F1A5-4D71-B441-C87ABFF48FA2}" srcId="{D720633B-9FD3-49E8-BE7B-DB6B72E9748A}" destId="{12CDFE5E-EF04-4ED9-B9C3-14A36BB8663F}" srcOrd="0" destOrd="0" parTransId="{EDFB04B6-7588-4687-B4CF-967A04DCA5A7}" sibTransId="{BFC28239-3450-44CA-A58E-020587B74A22}"/>
    <dgm:cxn modelId="{8BFCDD59-D3A5-4837-BB19-32AF98A4657B}" srcId="{C609B740-5871-47F8-B243-7104592144AA}" destId="{28E06F1B-16EC-4AEC-95C6-7BFA21FB640D}" srcOrd="2" destOrd="0" parTransId="{50EE0242-074F-474F-B6B1-0868DD761C82}" sibTransId="{4D7C9A85-6D06-445E-AED8-9CD6F0A8B592}"/>
    <dgm:cxn modelId="{66B1083A-4519-A946-B9A9-ACFAE60EFE6A}" type="presOf" srcId="{28E06F1B-16EC-4AEC-95C6-7BFA21FB640D}" destId="{66CF4139-B2EC-B843-9380-891AE043B926}" srcOrd="0" destOrd="0" presId="urn:microsoft.com/office/officeart/2008/layout/VerticalCurvedList"/>
    <dgm:cxn modelId="{8E69E01D-9321-5B41-A711-226AFB42AFAF}" type="presOf" srcId="{12CDFE5E-EF04-4ED9-B9C3-14A36BB8663F}" destId="{36C64869-7891-DA42-9531-80EED42B6C72}" srcOrd="0" destOrd="1" presId="urn:microsoft.com/office/officeart/2008/layout/VerticalCurvedList"/>
    <dgm:cxn modelId="{76B4CDBC-6814-460A-BEC1-1B80C3443D11}" srcId="{C609B740-5871-47F8-B243-7104592144AA}" destId="{D720633B-9FD3-49E8-BE7B-DB6B72E9748A}" srcOrd="1" destOrd="0" parTransId="{83050DB5-0D4A-48D3-AF32-727204A622F3}" sibTransId="{2598B9F6-813E-44A9-B7B2-33C0DD2A68B7}"/>
    <dgm:cxn modelId="{2A98275E-24A1-504C-AFD2-075A4EAC93C8}" type="presOf" srcId="{3AEE93D1-4F79-4615-8434-491245BAD73F}" destId="{800A4E27-529B-C940-B1CA-54396BA16EDC}" srcOrd="0" destOrd="1" presId="urn:microsoft.com/office/officeart/2008/layout/VerticalCurvedList"/>
    <dgm:cxn modelId="{B0ED8A26-4F8E-DF46-8A82-DFD707B2EA48}" type="presOf" srcId="{C609B740-5871-47F8-B243-7104592144AA}" destId="{9D5976DC-271D-1545-A8FD-31B35A147CE4}" srcOrd="0" destOrd="0" presId="urn:microsoft.com/office/officeart/2008/layout/VerticalCurvedList"/>
    <dgm:cxn modelId="{A875856A-DABC-4BA3-A43A-01D7AA5F4C2A}" srcId="{FAE4E3A1-B239-49B2-8339-EDC0178769EE}" destId="{3AEE93D1-4F79-4615-8434-491245BAD73F}" srcOrd="0" destOrd="0" parTransId="{87C97521-9E43-4EF1-9448-C52FE5FC641D}" sibTransId="{869ADAEA-BD62-4A74-9E63-10BA7AF8E54D}"/>
    <dgm:cxn modelId="{3F8B0C7E-2E2D-874F-81F7-7AC7D84F87AD}" type="presParOf" srcId="{9D5976DC-271D-1545-A8FD-31B35A147CE4}" destId="{692A843E-A002-0F4E-87C1-2DF5D26FC78A}" srcOrd="0" destOrd="0" presId="urn:microsoft.com/office/officeart/2008/layout/VerticalCurvedList"/>
    <dgm:cxn modelId="{47D7842F-06C4-634C-B073-8518FA67760A}" type="presParOf" srcId="{692A843E-A002-0F4E-87C1-2DF5D26FC78A}" destId="{C9978A01-31D1-B649-B2AF-76E5EEAB04A2}" srcOrd="0" destOrd="0" presId="urn:microsoft.com/office/officeart/2008/layout/VerticalCurvedList"/>
    <dgm:cxn modelId="{1F22DC7C-FE3C-1640-9CE9-23B18779AEE9}" type="presParOf" srcId="{C9978A01-31D1-B649-B2AF-76E5EEAB04A2}" destId="{54AFED81-9A10-0348-9FB3-A66369E71765}" srcOrd="0" destOrd="0" presId="urn:microsoft.com/office/officeart/2008/layout/VerticalCurvedList"/>
    <dgm:cxn modelId="{F8C2118F-FDA8-6C4F-B644-8F627FD5D041}" type="presParOf" srcId="{C9978A01-31D1-B649-B2AF-76E5EEAB04A2}" destId="{008E33C8-DE4C-124A-B4E7-BE65D6A73145}" srcOrd="1" destOrd="0" presId="urn:microsoft.com/office/officeart/2008/layout/VerticalCurvedList"/>
    <dgm:cxn modelId="{7FEEF5CF-FAED-5A4C-97EC-E4CCCD2D3823}" type="presParOf" srcId="{C9978A01-31D1-B649-B2AF-76E5EEAB04A2}" destId="{2D0D78C0-A4A0-C642-ADB6-C2DD6C1BEDBC}" srcOrd="2" destOrd="0" presId="urn:microsoft.com/office/officeart/2008/layout/VerticalCurvedList"/>
    <dgm:cxn modelId="{D3AE2AB4-32A5-EA4F-A468-CD690453DFFD}" type="presParOf" srcId="{C9978A01-31D1-B649-B2AF-76E5EEAB04A2}" destId="{B7284FFB-220A-284C-98CE-B7A11E36FA76}" srcOrd="3" destOrd="0" presId="urn:microsoft.com/office/officeart/2008/layout/VerticalCurvedList"/>
    <dgm:cxn modelId="{A65AAD19-4A9E-8E42-A930-34D2E8819282}" type="presParOf" srcId="{692A843E-A002-0F4E-87C1-2DF5D26FC78A}" destId="{800A4E27-529B-C940-B1CA-54396BA16EDC}" srcOrd="1" destOrd="0" presId="urn:microsoft.com/office/officeart/2008/layout/VerticalCurvedList"/>
    <dgm:cxn modelId="{DB8FCB09-83D1-4C44-BC07-CF3D0D81373A}" type="presParOf" srcId="{692A843E-A002-0F4E-87C1-2DF5D26FC78A}" destId="{C990C713-015F-F141-A4F1-6E775BC5CDD6}" srcOrd="2" destOrd="0" presId="urn:microsoft.com/office/officeart/2008/layout/VerticalCurvedList"/>
    <dgm:cxn modelId="{2859C373-EB54-164B-AF9E-1E27D7B63645}" type="presParOf" srcId="{C990C713-015F-F141-A4F1-6E775BC5CDD6}" destId="{E272DA95-B65F-584C-94B0-B2C4A89CD58D}" srcOrd="0" destOrd="0" presId="urn:microsoft.com/office/officeart/2008/layout/VerticalCurvedList"/>
    <dgm:cxn modelId="{A0D2BC1F-9CA0-CB41-82D6-59A1CF05F232}" type="presParOf" srcId="{692A843E-A002-0F4E-87C1-2DF5D26FC78A}" destId="{36C64869-7891-DA42-9531-80EED42B6C72}" srcOrd="3" destOrd="0" presId="urn:microsoft.com/office/officeart/2008/layout/VerticalCurvedList"/>
    <dgm:cxn modelId="{0DFF5BE1-DFDE-194E-95B4-AF5697D3D370}" type="presParOf" srcId="{692A843E-A002-0F4E-87C1-2DF5D26FC78A}" destId="{FF0C5C6D-5E6C-FA45-986B-7D99F4141159}" srcOrd="4" destOrd="0" presId="urn:microsoft.com/office/officeart/2008/layout/VerticalCurvedList"/>
    <dgm:cxn modelId="{A98F5357-1E00-3C42-ABB1-40A47D46D15B}" type="presParOf" srcId="{FF0C5C6D-5E6C-FA45-986B-7D99F4141159}" destId="{14E86345-A790-FA43-9B54-518E51859194}" srcOrd="0" destOrd="0" presId="urn:microsoft.com/office/officeart/2008/layout/VerticalCurvedList"/>
    <dgm:cxn modelId="{9D88568B-8606-0645-85AF-264892978226}" type="presParOf" srcId="{692A843E-A002-0F4E-87C1-2DF5D26FC78A}" destId="{66CF4139-B2EC-B843-9380-891AE043B926}" srcOrd="5" destOrd="0" presId="urn:microsoft.com/office/officeart/2008/layout/VerticalCurvedList"/>
    <dgm:cxn modelId="{AA3A8FA4-03A4-EC40-A827-614F7CEEE27A}" type="presParOf" srcId="{692A843E-A002-0F4E-87C1-2DF5D26FC78A}" destId="{730EF98C-BE57-B54E-AE0A-86F0530F2A8E}" srcOrd="6" destOrd="0" presId="urn:microsoft.com/office/officeart/2008/layout/VerticalCurvedList"/>
    <dgm:cxn modelId="{23BCCDCA-ABE2-EB4E-A5CE-8698F62F9C3F}" type="presParOf" srcId="{730EF98C-BE57-B54E-AE0A-86F0530F2A8E}" destId="{425CABE6-75E3-F142-AD1B-A78333A1CBD1}"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09B740-5871-47F8-B243-7104592144AA}" type="doc">
      <dgm:prSet loTypeId="urn:microsoft.com/office/officeart/2008/layout/VerticalCurvedList" loCatId="" qsTypeId="urn:microsoft.com/office/officeart/2005/8/quickstyle/simple1" qsCatId="simple" csTypeId="urn:microsoft.com/office/officeart/2005/8/colors/colorful1#3" csCatId="colorful" phldr="1"/>
      <dgm:spPr/>
      <dgm:t>
        <a:bodyPr/>
        <a:lstStyle/>
        <a:p>
          <a:endParaRPr lang="en-IE"/>
        </a:p>
      </dgm:t>
    </dgm:pt>
    <dgm:pt modelId="{D720633B-9FD3-49E8-BE7B-DB6B72E9748A}">
      <dgm:prSet custT="1"/>
      <dgm:spPr/>
      <dgm:t>
        <a:bodyPr anchor="ctr"/>
        <a:lstStyle/>
        <a:p>
          <a:pPr algn="ctr"/>
          <a:endParaRPr lang="ka-GE" sz="1400" dirty="0" smtClean="0">
            <a:solidFill>
              <a:srgbClr val="000000"/>
            </a:solidFill>
            <a:latin typeface="+mj-lt"/>
          </a:endParaRPr>
        </a:p>
        <a:p>
          <a:pPr algn="ctr"/>
          <a:r>
            <a:rPr lang="ka-GE" sz="1800" dirty="0" smtClean="0">
              <a:solidFill>
                <a:srgbClr val="000000"/>
              </a:solidFill>
              <a:latin typeface="+mj-lt"/>
            </a:rPr>
            <a:t>უფლებების დაცვა</a:t>
          </a:r>
          <a:endParaRPr lang="en-IE" sz="1800" dirty="0">
            <a:solidFill>
              <a:srgbClr val="000000"/>
            </a:solidFill>
            <a:latin typeface="+mj-lt"/>
          </a:endParaRPr>
        </a:p>
      </dgm:t>
    </dgm:pt>
    <dgm:pt modelId="{2598B9F6-813E-44A9-B7B2-33C0DD2A68B7}" type="sibTrans" cxnId="{76B4CDBC-6814-460A-BEC1-1B80C3443D11}">
      <dgm:prSet/>
      <dgm:spPr/>
      <dgm:t>
        <a:bodyPr/>
        <a:lstStyle/>
        <a:p>
          <a:pPr algn="ctr"/>
          <a:endParaRPr lang="en-IE"/>
        </a:p>
      </dgm:t>
    </dgm:pt>
    <dgm:pt modelId="{83050DB5-0D4A-48D3-AF32-727204A622F3}" type="parTrans" cxnId="{76B4CDBC-6814-460A-BEC1-1B80C3443D11}">
      <dgm:prSet/>
      <dgm:spPr/>
      <dgm:t>
        <a:bodyPr/>
        <a:lstStyle/>
        <a:p>
          <a:pPr algn="ctr"/>
          <a:endParaRPr lang="en-IE"/>
        </a:p>
      </dgm:t>
    </dgm:pt>
    <dgm:pt modelId="{28E06F1B-16EC-4AEC-95C6-7BFA21FB640D}">
      <dgm:prSet phldrT="[Text]" custT="1"/>
      <dgm:spPr>
        <a:xfrm>
          <a:off x="277898" y="430408"/>
          <a:ext cx="3890572" cy="177120"/>
        </a:xfrm>
      </dgm:spPr>
      <dgm:t>
        <a:bodyPr anchor="ctr"/>
        <a:lstStyle/>
        <a:p>
          <a:pPr algn="ctr">
            <a:lnSpc>
              <a:spcPct val="100000"/>
            </a:lnSpc>
          </a:pPr>
          <a:r>
            <a:rPr lang="ka-GE" sz="1400" dirty="0" smtClean="0">
              <a:solidFill>
                <a:srgbClr val="000000"/>
              </a:solidFill>
              <a:latin typeface="+mj-lt"/>
              <a:ea typeface="+mn-ea"/>
              <a:cs typeface="+mn-cs"/>
            </a:rPr>
            <a:t>ინვესტორს შეგიძლია გაანდო შენი იდეა - პატენტით დაცულიხ ხარ</a:t>
          </a:r>
          <a:endParaRPr lang="en-IE" sz="1400" dirty="0">
            <a:solidFill>
              <a:srgbClr val="000000"/>
            </a:solidFill>
            <a:latin typeface="+mj-lt"/>
            <a:ea typeface="+mn-ea"/>
            <a:cs typeface="+mn-cs"/>
          </a:endParaRPr>
        </a:p>
      </dgm:t>
    </dgm:pt>
    <dgm:pt modelId="{4D7C9A85-6D06-445E-AED8-9CD6F0A8B592}" type="sibTrans" cxnId="{8BFCDD59-D3A5-4837-BB19-32AF98A4657B}">
      <dgm:prSet/>
      <dgm:spPr/>
      <dgm:t>
        <a:bodyPr/>
        <a:lstStyle/>
        <a:p>
          <a:pPr algn="ctr"/>
          <a:endParaRPr lang="en-IE"/>
        </a:p>
      </dgm:t>
    </dgm:pt>
    <dgm:pt modelId="{50EE0242-074F-474F-B6B1-0868DD761C82}" type="parTrans" cxnId="{8BFCDD59-D3A5-4837-BB19-32AF98A4657B}">
      <dgm:prSet/>
      <dgm:spPr/>
      <dgm:t>
        <a:bodyPr/>
        <a:lstStyle/>
        <a:p>
          <a:pPr algn="ctr"/>
          <a:endParaRPr lang="en-IE"/>
        </a:p>
      </dgm:t>
    </dgm:pt>
    <dgm:pt modelId="{FAE4E3A1-B239-49B2-8339-EDC0178769EE}">
      <dgm:prSet phldrT="[Text]" custT="1"/>
      <dgm:spPr>
        <a:xfrm>
          <a:off x="277898" y="11773"/>
          <a:ext cx="3890572" cy="177120"/>
        </a:xfrm>
      </dgm:spPr>
      <dgm:t>
        <a:bodyPr anchor="ctr"/>
        <a:lstStyle/>
        <a:p>
          <a:pPr algn="ctr"/>
          <a:r>
            <a:rPr lang="ka-GE" sz="1800" dirty="0" smtClean="0">
              <a:solidFill>
                <a:schemeClr val="tx1"/>
              </a:solidFill>
              <a:latin typeface="+mj-lt"/>
              <a:ea typeface="+mn-ea"/>
              <a:cs typeface="+mn-cs"/>
            </a:rPr>
            <a:t>გადამწყვეტი</a:t>
          </a:r>
          <a:endParaRPr lang="en-IE" sz="1800" dirty="0">
            <a:solidFill>
              <a:schemeClr val="tx1"/>
            </a:solidFill>
            <a:latin typeface="+mj-lt"/>
            <a:ea typeface="+mn-ea"/>
            <a:cs typeface="+mn-cs"/>
          </a:endParaRPr>
        </a:p>
      </dgm:t>
    </dgm:pt>
    <dgm:pt modelId="{DE86AD04-E842-4F19-9BC3-35B9A37945FE}" type="sibTrans" cxnId="{5C13B9B7-810A-48F5-92E9-A75523239650}">
      <dgm:prSet/>
      <dgm:spPr/>
      <dgm:t>
        <a:bodyPr/>
        <a:lstStyle/>
        <a:p>
          <a:pPr algn="ctr"/>
          <a:endParaRPr lang="en-IE"/>
        </a:p>
      </dgm:t>
    </dgm:pt>
    <dgm:pt modelId="{1D34DB16-6082-49E2-A7FF-56D67C7A3D3B}" type="parTrans" cxnId="{5C13B9B7-810A-48F5-92E9-A75523239650}">
      <dgm:prSet/>
      <dgm:spPr/>
      <dgm:t>
        <a:bodyPr/>
        <a:lstStyle/>
        <a:p>
          <a:pPr algn="ctr"/>
          <a:endParaRPr lang="en-IE"/>
        </a:p>
      </dgm:t>
    </dgm:pt>
    <dgm:pt modelId="{3AEE93D1-4F79-4615-8434-491245BAD73F}">
      <dgm:prSet custT="1"/>
      <dgm:spPr/>
      <dgm:t>
        <a:bodyPr anchor="ctr"/>
        <a:lstStyle/>
        <a:p>
          <a:pPr algn="ctr"/>
          <a:endParaRPr lang="en-IE" sz="1400" dirty="0">
            <a:solidFill>
              <a:schemeClr val="tx1"/>
            </a:solidFill>
            <a:latin typeface="Trebuchet MS" panose="020B0603020202020204" pitchFamily="34" charset="0"/>
          </a:endParaRPr>
        </a:p>
      </dgm:t>
    </dgm:pt>
    <dgm:pt modelId="{87C97521-9E43-4EF1-9448-C52FE5FC641D}" type="parTrans" cxnId="{A875856A-DABC-4BA3-A43A-01D7AA5F4C2A}">
      <dgm:prSet/>
      <dgm:spPr/>
      <dgm:t>
        <a:bodyPr/>
        <a:lstStyle/>
        <a:p>
          <a:pPr algn="ctr"/>
          <a:endParaRPr lang="en-IE"/>
        </a:p>
      </dgm:t>
    </dgm:pt>
    <dgm:pt modelId="{869ADAEA-BD62-4A74-9E63-10BA7AF8E54D}" type="sibTrans" cxnId="{A875856A-DABC-4BA3-A43A-01D7AA5F4C2A}">
      <dgm:prSet/>
      <dgm:spPr/>
      <dgm:t>
        <a:bodyPr/>
        <a:lstStyle/>
        <a:p>
          <a:pPr algn="ctr"/>
          <a:endParaRPr lang="en-IE"/>
        </a:p>
      </dgm:t>
    </dgm:pt>
    <dgm:pt modelId="{12CDFE5E-EF04-4ED9-B9C3-14A36BB8663F}">
      <dgm:prSet custT="1"/>
      <dgm:spPr/>
      <dgm:t>
        <a:bodyPr anchor="ctr"/>
        <a:lstStyle/>
        <a:p>
          <a:pPr algn="ctr"/>
          <a:endParaRPr lang="en-IE" sz="800" dirty="0">
            <a:latin typeface="+mj-lt"/>
          </a:endParaRPr>
        </a:p>
      </dgm:t>
    </dgm:pt>
    <dgm:pt modelId="{EDFB04B6-7588-4687-B4CF-967A04DCA5A7}" type="parTrans" cxnId="{54E946ED-F1A5-4D71-B441-C87ABFF48FA2}">
      <dgm:prSet/>
      <dgm:spPr/>
      <dgm:t>
        <a:bodyPr/>
        <a:lstStyle/>
        <a:p>
          <a:pPr algn="ctr"/>
          <a:endParaRPr lang="en-IE"/>
        </a:p>
      </dgm:t>
    </dgm:pt>
    <dgm:pt modelId="{BFC28239-3450-44CA-A58E-020587B74A22}" type="sibTrans" cxnId="{54E946ED-F1A5-4D71-B441-C87ABFF48FA2}">
      <dgm:prSet/>
      <dgm:spPr/>
      <dgm:t>
        <a:bodyPr/>
        <a:lstStyle/>
        <a:p>
          <a:pPr algn="ctr"/>
          <a:endParaRPr lang="en-IE"/>
        </a:p>
      </dgm:t>
    </dgm:pt>
    <dgm:pt modelId="{9D5976DC-271D-1545-A8FD-31B35A147CE4}" type="pres">
      <dgm:prSet presAssocID="{C609B740-5871-47F8-B243-7104592144AA}" presName="Name0" presStyleCnt="0">
        <dgm:presLayoutVars>
          <dgm:chMax val="7"/>
          <dgm:chPref val="7"/>
          <dgm:dir/>
        </dgm:presLayoutVars>
      </dgm:prSet>
      <dgm:spPr/>
      <dgm:t>
        <a:bodyPr/>
        <a:lstStyle/>
        <a:p>
          <a:endParaRPr lang="en-US"/>
        </a:p>
      </dgm:t>
    </dgm:pt>
    <dgm:pt modelId="{692A843E-A002-0F4E-87C1-2DF5D26FC78A}" type="pres">
      <dgm:prSet presAssocID="{C609B740-5871-47F8-B243-7104592144AA}" presName="Name1" presStyleCnt="0"/>
      <dgm:spPr/>
    </dgm:pt>
    <dgm:pt modelId="{C9978A01-31D1-B649-B2AF-76E5EEAB04A2}" type="pres">
      <dgm:prSet presAssocID="{C609B740-5871-47F8-B243-7104592144AA}" presName="cycle" presStyleCnt="0"/>
      <dgm:spPr/>
    </dgm:pt>
    <dgm:pt modelId="{54AFED81-9A10-0348-9FB3-A66369E71765}" type="pres">
      <dgm:prSet presAssocID="{C609B740-5871-47F8-B243-7104592144AA}" presName="srcNode" presStyleLbl="node1" presStyleIdx="0" presStyleCnt="3"/>
      <dgm:spPr/>
    </dgm:pt>
    <dgm:pt modelId="{008E33C8-DE4C-124A-B4E7-BE65D6A73145}" type="pres">
      <dgm:prSet presAssocID="{C609B740-5871-47F8-B243-7104592144AA}" presName="conn" presStyleLbl="parChTrans1D2" presStyleIdx="0" presStyleCnt="1"/>
      <dgm:spPr/>
      <dgm:t>
        <a:bodyPr/>
        <a:lstStyle/>
        <a:p>
          <a:endParaRPr lang="en-US"/>
        </a:p>
      </dgm:t>
    </dgm:pt>
    <dgm:pt modelId="{2D0D78C0-A4A0-C642-ADB6-C2DD6C1BEDBC}" type="pres">
      <dgm:prSet presAssocID="{C609B740-5871-47F8-B243-7104592144AA}" presName="extraNode" presStyleLbl="node1" presStyleIdx="0" presStyleCnt="3"/>
      <dgm:spPr/>
    </dgm:pt>
    <dgm:pt modelId="{B7284FFB-220A-284C-98CE-B7A11E36FA76}" type="pres">
      <dgm:prSet presAssocID="{C609B740-5871-47F8-B243-7104592144AA}" presName="dstNode" presStyleLbl="node1" presStyleIdx="0" presStyleCnt="3"/>
      <dgm:spPr/>
    </dgm:pt>
    <dgm:pt modelId="{800A4E27-529B-C940-B1CA-54396BA16EDC}" type="pres">
      <dgm:prSet presAssocID="{FAE4E3A1-B239-49B2-8339-EDC0178769EE}" presName="text_1" presStyleLbl="node1" presStyleIdx="0" presStyleCnt="3" custScaleY="105955">
        <dgm:presLayoutVars>
          <dgm:bulletEnabled val="1"/>
        </dgm:presLayoutVars>
      </dgm:prSet>
      <dgm:spPr/>
      <dgm:t>
        <a:bodyPr/>
        <a:lstStyle/>
        <a:p>
          <a:endParaRPr lang="en-US"/>
        </a:p>
      </dgm:t>
    </dgm:pt>
    <dgm:pt modelId="{C990C713-015F-F141-A4F1-6E775BC5CDD6}" type="pres">
      <dgm:prSet presAssocID="{FAE4E3A1-B239-49B2-8339-EDC0178769EE}" presName="accent_1" presStyleCnt="0"/>
      <dgm:spPr/>
    </dgm:pt>
    <dgm:pt modelId="{E272DA95-B65F-584C-94B0-B2C4A89CD58D}" type="pres">
      <dgm:prSet presAssocID="{FAE4E3A1-B239-49B2-8339-EDC0178769EE}" presName="accentRepeatNode" presStyleLbl="solidFgAcc1" presStyleIdx="0" presStyleCnt="3"/>
      <dgm:spPr/>
    </dgm:pt>
    <dgm:pt modelId="{36C64869-7891-DA42-9531-80EED42B6C72}" type="pres">
      <dgm:prSet presAssocID="{D720633B-9FD3-49E8-BE7B-DB6B72E9748A}" presName="text_2" presStyleLbl="node1" presStyleIdx="1" presStyleCnt="3" custScaleY="117897" custLinFactNeighborX="198" custLinFactNeighborY="-17732">
        <dgm:presLayoutVars>
          <dgm:bulletEnabled val="1"/>
        </dgm:presLayoutVars>
      </dgm:prSet>
      <dgm:spPr/>
      <dgm:t>
        <a:bodyPr/>
        <a:lstStyle/>
        <a:p>
          <a:endParaRPr lang="en-US"/>
        </a:p>
      </dgm:t>
    </dgm:pt>
    <dgm:pt modelId="{FF0C5C6D-5E6C-FA45-986B-7D99F4141159}" type="pres">
      <dgm:prSet presAssocID="{D720633B-9FD3-49E8-BE7B-DB6B72E9748A}" presName="accent_2" presStyleCnt="0"/>
      <dgm:spPr/>
    </dgm:pt>
    <dgm:pt modelId="{14E86345-A790-FA43-9B54-518E51859194}" type="pres">
      <dgm:prSet presAssocID="{D720633B-9FD3-49E8-BE7B-DB6B72E9748A}" presName="accentRepeatNode" presStyleLbl="solidFgAcc1" presStyleIdx="1" presStyleCnt="3"/>
      <dgm:spPr/>
    </dgm:pt>
    <dgm:pt modelId="{66CF4139-B2EC-B843-9380-891AE043B926}" type="pres">
      <dgm:prSet presAssocID="{28E06F1B-16EC-4AEC-95C6-7BFA21FB640D}" presName="text_3" presStyleLbl="node1" presStyleIdx="2" presStyleCnt="3" custLinFactNeighborX="-818" custLinFactNeighborY="-8866">
        <dgm:presLayoutVars>
          <dgm:bulletEnabled val="1"/>
        </dgm:presLayoutVars>
      </dgm:prSet>
      <dgm:spPr/>
      <dgm:t>
        <a:bodyPr/>
        <a:lstStyle/>
        <a:p>
          <a:endParaRPr lang="en-US"/>
        </a:p>
      </dgm:t>
    </dgm:pt>
    <dgm:pt modelId="{730EF98C-BE57-B54E-AE0A-86F0530F2A8E}" type="pres">
      <dgm:prSet presAssocID="{28E06F1B-16EC-4AEC-95C6-7BFA21FB640D}" presName="accent_3" presStyleCnt="0"/>
      <dgm:spPr/>
    </dgm:pt>
    <dgm:pt modelId="{425CABE6-75E3-F142-AD1B-A78333A1CBD1}" type="pres">
      <dgm:prSet presAssocID="{28E06F1B-16EC-4AEC-95C6-7BFA21FB640D}" presName="accentRepeatNode" presStyleLbl="solidFgAcc1" presStyleIdx="2" presStyleCnt="3"/>
      <dgm:spPr/>
    </dgm:pt>
  </dgm:ptLst>
  <dgm:cxnLst>
    <dgm:cxn modelId="{DE789DC2-1F1B-6D47-AFF0-DC1342919AAB}" type="presOf" srcId="{D720633B-9FD3-49E8-BE7B-DB6B72E9748A}" destId="{36C64869-7891-DA42-9531-80EED42B6C72}" srcOrd="0" destOrd="0" presId="urn:microsoft.com/office/officeart/2008/layout/VerticalCurvedList"/>
    <dgm:cxn modelId="{5D0C105A-858C-1943-9755-F6237955293C}" type="presOf" srcId="{869ADAEA-BD62-4A74-9E63-10BA7AF8E54D}" destId="{008E33C8-DE4C-124A-B4E7-BE65D6A73145}" srcOrd="0" destOrd="0" presId="urn:microsoft.com/office/officeart/2008/layout/VerticalCurvedList"/>
    <dgm:cxn modelId="{C4F8B3AA-80A8-B841-80D1-4A92C272AF06}" type="presOf" srcId="{FAE4E3A1-B239-49B2-8339-EDC0178769EE}" destId="{800A4E27-529B-C940-B1CA-54396BA16EDC}" srcOrd="0" destOrd="0" presId="urn:microsoft.com/office/officeart/2008/layout/VerticalCurvedList"/>
    <dgm:cxn modelId="{5C13B9B7-810A-48F5-92E9-A75523239650}" srcId="{C609B740-5871-47F8-B243-7104592144AA}" destId="{FAE4E3A1-B239-49B2-8339-EDC0178769EE}" srcOrd="0" destOrd="0" parTransId="{1D34DB16-6082-49E2-A7FF-56D67C7A3D3B}" sibTransId="{DE86AD04-E842-4F19-9BC3-35B9A37945FE}"/>
    <dgm:cxn modelId="{54E946ED-F1A5-4D71-B441-C87ABFF48FA2}" srcId="{D720633B-9FD3-49E8-BE7B-DB6B72E9748A}" destId="{12CDFE5E-EF04-4ED9-B9C3-14A36BB8663F}" srcOrd="0" destOrd="0" parTransId="{EDFB04B6-7588-4687-B4CF-967A04DCA5A7}" sibTransId="{BFC28239-3450-44CA-A58E-020587B74A22}"/>
    <dgm:cxn modelId="{8BFCDD59-D3A5-4837-BB19-32AF98A4657B}" srcId="{C609B740-5871-47F8-B243-7104592144AA}" destId="{28E06F1B-16EC-4AEC-95C6-7BFA21FB640D}" srcOrd="2" destOrd="0" parTransId="{50EE0242-074F-474F-B6B1-0868DD761C82}" sibTransId="{4D7C9A85-6D06-445E-AED8-9CD6F0A8B592}"/>
    <dgm:cxn modelId="{66B1083A-4519-A946-B9A9-ACFAE60EFE6A}" type="presOf" srcId="{28E06F1B-16EC-4AEC-95C6-7BFA21FB640D}" destId="{66CF4139-B2EC-B843-9380-891AE043B926}" srcOrd="0" destOrd="0" presId="urn:microsoft.com/office/officeart/2008/layout/VerticalCurvedList"/>
    <dgm:cxn modelId="{8E69E01D-9321-5B41-A711-226AFB42AFAF}" type="presOf" srcId="{12CDFE5E-EF04-4ED9-B9C3-14A36BB8663F}" destId="{36C64869-7891-DA42-9531-80EED42B6C72}" srcOrd="0" destOrd="1" presId="urn:microsoft.com/office/officeart/2008/layout/VerticalCurvedList"/>
    <dgm:cxn modelId="{76B4CDBC-6814-460A-BEC1-1B80C3443D11}" srcId="{C609B740-5871-47F8-B243-7104592144AA}" destId="{D720633B-9FD3-49E8-BE7B-DB6B72E9748A}" srcOrd="1" destOrd="0" parTransId="{83050DB5-0D4A-48D3-AF32-727204A622F3}" sibTransId="{2598B9F6-813E-44A9-B7B2-33C0DD2A68B7}"/>
    <dgm:cxn modelId="{2A98275E-24A1-504C-AFD2-075A4EAC93C8}" type="presOf" srcId="{3AEE93D1-4F79-4615-8434-491245BAD73F}" destId="{800A4E27-529B-C940-B1CA-54396BA16EDC}" srcOrd="0" destOrd="1" presId="urn:microsoft.com/office/officeart/2008/layout/VerticalCurvedList"/>
    <dgm:cxn modelId="{B0ED8A26-4F8E-DF46-8A82-DFD707B2EA48}" type="presOf" srcId="{C609B740-5871-47F8-B243-7104592144AA}" destId="{9D5976DC-271D-1545-A8FD-31B35A147CE4}" srcOrd="0" destOrd="0" presId="urn:microsoft.com/office/officeart/2008/layout/VerticalCurvedList"/>
    <dgm:cxn modelId="{A875856A-DABC-4BA3-A43A-01D7AA5F4C2A}" srcId="{FAE4E3A1-B239-49B2-8339-EDC0178769EE}" destId="{3AEE93D1-4F79-4615-8434-491245BAD73F}" srcOrd="0" destOrd="0" parTransId="{87C97521-9E43-4EF1-9448-C52FE5FC641D}" sibTransId="{869ADAEA-BD62-4A74-9E63-10BA7AF8E54D}"/>
    <dgm:cxn modelId="{3F8B0C7E-2E2D-874F-81F7-7AC7D84F87AD}" type="presParOf" srcId="{9D5976DC-271D-1545-A8FD-31B35A147CE4}" destId="{692A843E-A002-0F4E-87C1-2DF5D26FC78A}" srcOrd="0" destOrd="0" presId="urn:microsoft.com/office/officeart/2008/layout/VerticalCurvedList"/>
    <dgm:cxn modelId="{47D7842F-06C4-634C-B073-8518FA67760A}" type="presParOf" srcId="{692A843E-A002-0F4E-87C1-2DF5D26FC78A}" destId="{C9978A01-31D1-B649-B2AF-76E5EEAB04A2}" srcOrd="0" destOrd="0" presId="urn:microsoft.com/office/officeart/2008/layout/VerticalCurvedList"/>
    <dgm:cxn modelId="{1F22DC7C-FE3C-1640-9CE9-23B18779AEE9}" type="presParOf" srcId="{C9978A01-31D1-B649-B2AF-76E5EEAB04A2}" destId="{54AFED81-9A10-0348-9FB3-A66369E71765}" srcOrd="0" destOrd="0" presId="urn:microsoft.com/office/officeart/2008/layout/VerticalCurvedList"/>
    <dgm:cxn modelId="{F8C2118F-FDA8-6C4F-B644-8F627FD5D041}" type="presParOf" srcId="{C9978A01-31D1-B649-B2AF-76E5EEAB04A2}" destId="{008E33C8-DE4C-124A-B4E7-BE65D6A73145}" srcOrd="1" destOrd="0" presId="urn:microsoft.com/office/officeart/2008/layout/VerticalCurvedList"/>
    <dgm:cxn modelId="{7FEEF5CF-FAED-5A4C-97EC-E4CCCD2D3823}" type="presParOf" srcId="{C9978A01-31D1-B649-B2AF-76E5EEAB04A2}" destId="{2D0D78C0-A4A0-C642-ADB6-C2DD6C1BEDBC}" srcOrd="2" destOrd="0" presId="urn:microsoft.com/office/officeart/2008/layout/VerticalCurvedList"/>
    <dgm:cxn modelId="{D3AE2AB4-32A5-EA4F-A468-CD690453DFFD}" type="presParOf" srcId="{C9978A01-31D1-B649-B2AF-76E5EEAB04A2}" destId="{B7284FFB-220A-284C-98CE-B7A11E36FA76}" srcOrd="3" destOrd="0" presId="urn:microsoft.com/office/officeart/2008/layout/VerticalCurvedList"/>
    <dgm:cxn modelId="{A65AAD19-4A9E-8E42-A930-34D2E8819282}" type="presParOf" srcId="{692A843E-A002-0F4E-87C1-2DF5D26FC78A}" destId="{800A4E27-529B-C940-B1CA-54396BA16EDC}" srcOrd="1" destOrd="0" presId="urn:microsoft.com/office/officeart/2008/layout/VerticalCurvedList"/>
    <dgm:cxn modelId="{DB8FCB09-83D1-4C44-BC07-CF3D0D81373A}" type="presParOf" srcId="{692A843E-A002-0F4E-87C1-2DF5D26FC78A}" destId="{C990C713-015F-F141-A4F1-6E775BC5CDD6}" srcOrd="2" destOrd="0" presId="urn:microsoft.com/office/officeart/2008/layout/VerticalCurvedList"/>
    <dgm:cxn modelId="{2859C373-EB54-164B-AF9E-1E27D7B63645}" type="presParOf" srcId="{C990C713-015F-F141-A4F1-6E775BC5CDD6}" destId="{E272DA95-B65F-584C-94B0-B2C4A89CD58D}" srcOrd="0" destOrd="0" presId="urn:microsoft.com/office/officeart/2008/layout/VerticalCurvedList"/>
    <dgm:cxn modelId="{A0D2BC1F-9CA0-CB41-82D6-59A1CF05F232}" type="presParOf" srcId="{692A843E-A002-0F4E-87C1-2DF5D26FC78A}" destId="{36C64869-7891-DA42-9531-80EED42B6C72}" srcOrd="3" destOrd="0" presId="urn:microsoft.com/office/officeart/2008/layout/VerticalCurvedList"/>
    <dgm:cxn modelId="{0DFF5BE1-DFDE-194E-95B4-AF5697D3D370}" type="presParOf" srcId="{692A843E-A002-0F4E-87C1-2DF5D26FC78A}" destId="{FF0C5C6D-5E6C-FA45-986B-7D99F4141159}" srcOrd="4" destOrd="0" presId="urn:microsoft.com/office/officeart/2008/layout/VerticalCurvedList"/>
    <dgm:cxn modelId="{A98F5357-1E00-3C42-ABB1-40A47D46D15B}" type="presParOf" srcId="{FF0C5C6D-5E6C-FA45-986B-7D99F4141159}" destId="{14E86345-A790-FA43-9B54-518E51859194}" srcOrd="0" destOrd="0" presId="urn:microsoft.com/office/officeart/2008/layout/VerticalCurvedList"/>
    <dgm:cxn modelId="{9D88568B-8606-0645-85AF-264892978226}" type="presParOf" srcId="{692A843E-A002-0F4E-87C1-2DF5D26FC78A}" destId="{66CF4139-B2EC-B843-9380-891AE043B926}" srcOrd="5" destOrd="0" presId="urn:microsoft.com/office/officeart/2008/layout/VerticalCurvedList"/>
    <dgm:cxn modelId="{AA3A8FA4-03A4-EC40-A827-614F7CEEE27A}" type="presParOf" srcId="{692A843E-A002-0F4E-87C1-2DF5D26FC78A}" destId="{730EF98C-BE57-B54E-AE0A-86F0530F2A8E}" srcOrd="6" destOrd="0" presId="urn:microsoft.com/office/officeart/2008/layout/VerticalCurvedList"/>
    <dgm:cxn modelId="{23BCCDCA-ABE2-EB4E-A5CE-8698F62F9C3F}" type="presParOf" srcId="{730EF98C-BE57-B54E-AE0A-86F0530F2A8E}" destId="{425CABE6-75E3-F142-AD1B-A78333A1CBD1}"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41DEEB-2500-428C-8646-2EC645CCCCEA}">
      <dsp:nvSpPr>
        <dsp:cNvPr id="0" name=""/>
        <dsp:cNvSpPr/>
      </dsp:nvSpPr>
      <dsp:spPr>
        <a:xfrm>
          <a:off x="0" y="467101"/>
          <a:ext cx="3222291" cy="756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BE2A3C-9B76-4FC9-85F0-9D97A5AEAB1C}">
      <dsp:nvSpPr>
        <dsp:cNvPr id="0" name=""/>
        <dsp:cNvSpPr/>
      </dsp:nvSpPr>
      <dsp:spPr>
        <a:xfrm>
          <a:off x="152569" y="0"/>
          <a:ext cx="2255603" cy="885600"/>
        </a:xfrm>
        <a:prstGeom prst="round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256" tIns="0" rIns="85256" bIns="0" numCol="1" spcCol="1270" anchor="ctr" anchorCtr="0">
          <a:noAutofit/>
        </a:bodyPr>
        <a:lstStyle/>
        <a:p>
          <a:pPr lvl="0" algn="l" defTabSz="1066800">
            <a:lnSpc>
              <a:spcPct val="90000"/>
            </a:lnSpc>
            <a:spcBef>
              <a:spcPct val="0"/>
            </a:spcBef>
            <a:spcAft>
              <a:spcPct val="35000"/>
            </a:spcAft>
          </a:pPr>
          <a:r>
            <a:rPr lang="ka-GE" sz="2400" b="1" kern="1200" dirty="0" smtClean="0">
              <a:solidFill>
                <a:schemeClr val="tx1"/>
              </a:solidFill>
            </a:rPr>
            <a:t>იდეა</a:t>
          </a:r>
          <a:endParaRPr lang="en-IE" sz="2400" b="1" kern="1200" dirty="0">
            <a:solidFill>
              <a:schemeClr val="tx1"/>
            </a:solidFill>
          </a:endParaRPr>
        </a:p>
      </dsp:txBody>
      <dsp:txXfrm>
        <a:off x="195800" y="43231"/>
        <a:ext cx="2169141" cy="799138"/>
      </dsp:txXfrm>
    </dsp:sp>
    <dsp:sp modelId="{07B56778-DE33-49E6-86AC-732F0A6B3200}">
      <dsp:nvSpPr>
        <dsp:cNvPr id="0" name=""/>
        <dsp:cNvSpPr/>
      </dsp:nvSpPr>
      <dsp:spPr>
        <a:xfrm>
          <a:off x="0" y="1954605"/>
          <a:ext cx="3222291" cy="900123"/>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CF05C6-E5C0-4AE9-8E17-2175F0F4BFF5}">
      <dsp:nvSpPr>
        <dsp:cNvPr id="0" name=""/>
        <dsp:cNvSpPr/>
      </dsp:nvSpPr>
      <dsp:spPr>
        <a:xfrm>
          <a:off x="168846" y="1706734"/>
          <a:ext cx="2255603" cy="88560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256" tIns="0" rIns="85256" bIns="0" numCol="1" spcCol="1270" anchor="ctr" anchorCtr="0">
          <a:noAutofit/>
        </a:bodyPr>
        <a:lstStyle/>
        <a:p>
          <a:pPr lvl="0" algn="l" defTabSz="1066800">
            <a:lnSpc>
              <a:spcPct val="90000"/>
            </a:lnSpc>
            <a:spcBef>
              <a:spcPct val="0"/>
            </a:spcBef>
            <a:spcAft>
              <a:spcPct val="35000"/>
            </a:spcAft>
          </a:pPr>
          <a:r>
            <a:rPr lang="ka-GE" sz="2400" b="1" kern="1200" dirty="0" smtClean="0">
              <a:solidFill>
                <a:schemeClr val="tx1"/>
              </a:solidFill>
            </a:rPr>
            <a:t>კონცეფცია</a:t>
          </a:r>
          <a:endParaRPr lang="en-IE" sz="2400" b="1" kern="1200" dirty="0">
            <a:solidFill>
              <a:schemeClr val="tx1"/>
            </a:solidFill>
          </a:endParaRPr>
        </a:p>
      </dsp:txBody>
      <dsp:txXfrm>
        <a:off x="212077" y="1749965"/>
        <a:ext cx="2169141" cy="799138"/>
      </dsp:txXfrm>
    </dsp:sp>
    <dsp:sp modelId="{D44A4DC5-CA3F-4D8D-8BC5-C4B02EEF7FD6}">
      <dsp:nvSpPr>
        <dsp:cNvPr id="0" name=""/>
        <dsp:cNvSpPr/>
      </dsp:nvSpPr>
      <dsp:spPr>
        <a:xfrm>
          <a:off x="0" y="3245421"/>
          <a:ext cx="3222291" cy="1016502"/>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F9C251-6D14-4EFF-856F-29134D84F147}">
      <dsp:nvSpPr>
        <dsp:cNvPr id="0" name=""/>
        <dsp:cNvSpPr/>
      </dsp:nvSpPr>
      <dsp:spPr>
        <a:xfrm>
          <a:off x="178205" y="3211427"/>
          <a:ext cx="2840098" cy="8856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256" tIns="0" rIns="85256" bIns="0" numCol="1" spcCol="1270" anchor="ctr" anchorCtr="0">
          <a:noAutofit/>
        </a:bodyPr>
        <a:lstStyle/>
        <a:p>
          <a:pPr lvl="0" algn="l" defTabSz="1066800">
            <a:lnSpc>
              <a:spcPct val="90000"/>
            </a:lnSpc>
            <a:spcBef>
              <a:spcPct val="0"/>
            </a:spcBef>
            <a:spcAft>
              <a:spcPct val="35000"/>
            </a:spcAft>
          </a:pPr>
          <a:r>
            <a:rPr lang="ka-GE" sz="2400" b="1" kern="1200" dirty="0" smtClean="0">
              <a:solidFill>
                <a:schemeClr val="tx1"/>
              </a:solidFill>
            </a:rPr>
            <a:t>მატერიალური ფორმა</a:t>
          </a:r>
          <a:endParaRPr lang="en-IE" sz="2400" b="1" kern="1200" dirty="0">
            <a:solidFill>
              <a:schemeClr val="tx1"/>
            </a:solidFill>
          </a:endParaRPr>
        </a:p>
      </dsp:txBody>
      <dsp:txXfrm>
        <a:off x="221436" y="3254658"/>
        <a:ext cx="2753636" cy="7991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8E33C8-DE4C-124A-B4E7-BE65D6A73145}">
      <dsp:nvSpPr>
        <dsp:cNvPr id="0" name=""/>
        <dsp:cNvSpPr/>
      </dsp:nvSpPr>
      <dsp:spPr>
        <a:xfrm>
          <a:off x="-3080671" y="-474290"/>
          <a:ext cx="3674691" cy="3674691"/>
        </a:xfrm>
        <a:prstGeom prst="blockArc">
          <a:avLst>
            <a:gd name="adj1" fmla="val 18900000"/>
            <a:gd name="adj2" fmla="val 2700000"/>
            <a:gd name="adj3" fmla="val 588"/>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0A4E27-529B-C940-B1CA-54396BA16EDC}">
      <dsp:nvSpPr>
        <dsp:cNvPr id="0" name=""/>
        <dsp:cNvSpPr/>
      </dsp:nvSpPr>
      <dsp:spPr>
        <a:xfrm>
          <a:off x="381948" y="256377"/>
          <a:ext cx="4503942" cy="57768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2770" tIns="35560" rIns="35560" bIns="35560" numCol="1" spcCol="1270" anchor="ctr" anchorCtr="0">
          <a:noAutofit/>
        </a:bodyPr>
        <a:lstStyle/>
        <a:p>
          <a:pPr lvl="0" algn="ctr" defTabSz="622300">
            <a:lnSpc>
              <a:spcPct val="90000"/>
            </a:lnSpc>
            <a:spcBef>
              <a:spcPct val="0"/>
            </a:spcBef>
            <a:spcAft>
              <a:spcPct val="35000"/>
            </a:spcAft>
          </a:pPr>
          <a:r>
            <a:rPr lang="ka-GE" sz="1400" kern="1200" dirty="0" smtClean="0">
              <a:solidFill>
                <a:schemeClr val="tx1"/>
              </a:solidFill>
              <a:latin typeface="Calibri"/>
              <a:ea typeface="+mn-ea"/>
              <a:cs typeface="+mn-cs"/>
            </a:rPr>
            <a:t>წარმოება გაცილებით იაფია</a:t>
          </a:r>
          <a:endParaRPr lang="en-IE" sz="1400" kern="1200" dirty="0">
            <a:solidFill>
              <a:schemeClr val="tx1"/>
            </a:solidFill>
            <a:latin typeface="Calibri"/>
            <a:ea typeface="+mn-ea"/>
            <a:cs typeface="+mn-cs"/>
          </a:endParaRPr>
        </a:p>
        <a:p>
          <a:pPr marL="114300" lvl="1" indent="-114300" algn="ctr" defTabSz="622300">
            <a:lnSpc>
              <a:spcPct val="90000"/>
            </a:lnSpc>
            <a:spcBef>
              <a:spcPct val="0"/>
            </a:spcBef>
            <a:spcAft>
              <a:spcPct val="15000"/>
            </a:spcAft>
            <a:buChar char="••"/>
          </a:pPr>
          <a:endParaRPr lang="en-IE" sz="1400" kern="1200" dirty="0">
            <a:solidFill>
              <a:schemeClr val="tx1"/>
            </a:solidFill>
            <a:latin typeface="Trebuchet MS" panose="020B0603020202020204" pitchFamily="34" charset="0"/>
          </a:endParaRPr>
        </a:p>
      </dsp:txBody>
      <dsp:txXfrm>
        <a:off x="381948" y="256377"/>
        <a:ext cx="4503942" cy="577689"/>
      </dsp:txXfrm>
    </dsp:sp>
    <dsp:sp modelId="{E272DA95-B65F-584C-94B0-B2C4A89CD58D}">
      <dsp:nvSpPr>
        <dsp:cNvPr id="0" name=""/>
        <dsp:cNvSpPr/>
      </dsp:nvSpPr>
      <dsp:spPr>
        <a:xfrm>
          <a:off x="41184" y="204458"/>
          <a:ext cx="681527" cy="681527"/>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C64869-7891-DA42-9531-80EED42B6C72}">
      <dsp:nvSpPr>
        <dsp:cNvPr id="0" name=""/>
        <dsp:cNvSpPr/>
      </dsp:nvSpPr>
      <dsp:spPr>
        <a:xfrm>
          <a:off x="588661" y="944976"/>
          <a:ext cx="4305754" cy="64280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2770" tIns="35560" rIns="35560" bIns="35560" numCol="1" spcCol="1270" anchor="ctr" anchorCtr="0">
          <a:noAutofit/>
        </a:bodyPr>
        <a:lstStyle/>
        <a:p>
          <a:pPr lvl="0" algn="ctr" defTabSz="622300">
            <a:lnSpc>
              <a:spcPct val="90000"/>
            </a:lnSpc>
            <a:spcBef>
              <a:spcPct val="0"/>
            </a:spcBef>
            <a:spcAft>
              <a:spcPct val="35000"/>
            </a:spcAft>
          </a:pPr>
          <a:endParaRPr lang="ka-GE" sz="1400" kern="1200" dirty="0" smtClean="0">
            <a:solidFill>
              <a:srgbClr val="000000"/>
            </a:solidFill>
          </a:endParaRPr>
        </a:p>
        <a:p>
          <a:pPr lvl="0" algn="ctr" defTabSz="622300">
            <a:lnSpc>
              <a:spcPct val="90000"/>
            </a:lnSpc>
            <a:spcBef>
              <a:spcPct val="0"/>
            </a:spcBef>
            <a:spcAft>
              <a:spcPct val="35000"/>
            </a:spcAft>
          </a:pPr>
          <a:r>
            <a:rPr lang="ka-GE" sz="1400" kern="1200" dirty="0" smtClean="0">
              <a:solidFill>
                <a:srgbClr val="000000"/>
              </a:solidFill>
            </a:rPr>
            <a:t>ბრუნვის მაქსიმალური კოეფიციენტი - ფორმიდან გამომგინარე</a:t>
          </a:r>
          <a:endParaRPr lang="en-IE" sz="1400" kern="1200" dirty="0">
            <a:solidFill>
              <a:srgbClr val="000000"/>
            </a:solidFill>
          </a:endParaRPr>
        </a:p>
        <a:p>
          <a:pPr marL="57150" lvl="1" indent="-57150" algn="ctr" defTabSz="355600">
            <a:lnSpc>
              <a:spcPct val="90000"/>
            </a:lnSpc>
            <a:spcBef>
              <a:spcPct val="0"/>
            </a:spcBef>
            <a:spcAft>
              <a:spcPct val="15000"/>
            </a:spcAft>
            <a:buChar char="••"/>
          </a:pPr>
          <a:endParaRPr lang="en-IE" sz="800" kern="1200" dirty="0">
            <a:latin typeface="Trebuchet MS" panose="020B0603020202020204" pitchFamily="34" charset="0"/>
          </a:endParaRPr>
        </a:p>
      </dsp:txBody>
      <dsp:txXfrm>
        <a:off x="588661" y="944976"/>
        <a:ext cx="4305754" cy="642800"/>
      </dsp:txXfrm>
    </dsp:sp>
    <dsp:sp modelId="{14E86345-A790-FA43-9B54-518E51859194}">
      <dsp:nvSpPr>
        <dsp:cNvPr id="0" name=""/>
        <dsp:cNvSpPr/>
      </dsp:nvSpPr>
      <dsp:spPr>
        <a:xfrm>
          <a:off x="239372" y="1022291"/>
          <a:ext cx="681527" cy="681527"/>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CF4139-B2EC-B843-9380-891AE043B926}">
      <dsp:nvSpPr>
        <dsp:cNvPr id="0" name=""/>
        <dsp:cNvSpPr/>
      </dsp:nvSpPr>
      <dsp:spPr>
        <a:xfrm>
          <a:off x="345106" y="1859937"/>
          <a:ext cx="4503942" cy="54522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2770" tIns="35560" rIns="35560" bIns="35560" numCol="1" spcCol="1270" anchor="ctr" anchorCtr="0">
          <a:noAutofit/>
        </a:bodyPr>
        <a:lstStyle/>
        <a:p>
          <a:pPr lvl="0" algn="ctr" defTabSz="622300">
            <a:lnSpc>
              <a:spcPct val="100000"/>
            </a:lnSpc>
            <a:spcBef>
              <a:spcPct val="0"/>
            </a:spcBef>
            <a:spcAft>
              <a:spcPct val="35000"/>
            </a:spcAft>
          </a:pPr>
          <a:r>
            <a:rPr lang="ka-GE" sz="1400" kern="1200" dirty="0" smtClean="0">
              <a:solidFill>
                <a:srgbClr val="000000"/>
              </a:solidFill>
              <a:latin typeface="Calibri"/>
              <a:ea typeface="+mn-ea"/>
              <a:cs typeface="+mn-cs"/>
            </a:rPr>
            <a:t>ჰესების აუცილებლობის შემცირება/ალტერნატიული ენერგიის წარმოება</a:t>
          </a:r>
          <a:endParaRPr lang="en-IE" sz="1400" kern="1200" dirty="0">
            <a:solidFill>
              <a:srgbClr val="000000"/>
            </a:solidFill>
            <a:latin typeface="Calibri"/>
            <a:ea typeface="+mn-ea"/>
            <a:cs typeface="+mn-cs"/>
          </a:endParaRPr>
        </a:p>
      </dsp:txBody>
      <dsp:txXfrm>
        <a:off x="345106" y="1859937"/>
        <a:ext cx="4503942" cy="545222"/>
      </dsp:txXfrm>
    </dsp:sp>
    <dsp:sp modelId="{425CABE6-75E3-F142-AD1B-A78333A1CBD1}">
      <dsp:nvSpPr>
        <dsp:cNvPr id="0" name=""/>
        <dsp:cNvSpPr/>
      </dsp:nvSpPr>
      <dsp:spPr>
        <a:xfrm>
          <a:off x="41184" y="1840124"/>
          <a:ext cx="681527" cy="681527"/>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8E33C8-DE4C-124A-B4E7-BE65D6A73145}">
      <dsp:nvSpPr>
        <dsp:cNvPr id="0" name=""/>
        <dsp:cNvSpPr/>
      </dsp:nvSpPr>
      <dsp:spPr>
        <a:xfrm>
          <a:off x="-3080671" y="-474290"/>
          <a:ext cx="3674691" cy="3674691"/>
        </a:xfrm>
        <a:prstGeom prst="blockArc">
          <a:avLst>
            <a:gd name="adj1" fmla="val 18900000"/>
            <a:gd name="adj2" fmla="val 2700000"/>
            <a:gd name="adj3" fmla="val 588"/>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0A4E27-529B-C940-B1CA-54396BA16EDC}">
      <dsp:nvSpPr>
        <dsp:cNvPr id="0" name=""/>
        <dsp:cNvSpPr/>
      </dsp:nvSpPr>
      <dsp:spPr>
        <a:xfrm>
          <a:off x="381948" y="256377"/>
          <a:ext cx="4503942" cy="57768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2770" tIns="45720" rIns="45720" bIns="45720" numCol="1" spcCol="1270" anchor="ctr" anchorCtr="0">
          <a:noAutofit/>
        </a:bodyPr>
        <a:lstStyle/>
        <a:p>
          <a:pPr lvl="0" algn="ctr" defTabSz="800100">
            <a:lnSpc>
              <a:spcPct val="90000"/>
            </a:lnSpc>
            <a:spcBef>
              <a:spcPct val="0"/>
            </a:spcBef>
            <a:spcAft>
              <a:spcPct val="35000"/>
            </a:spcAft>
          </a:pPr>
          <a:r>
            <a:rPr lang="ka-GE" sz="1800" kern="1200" dirty="0" smtClean="0">
              <a:solidFill>
                <a:schemeClr val="tx1"/>
              </a:solidFill>
              <a:latin typeface="+mj-lt"/>
              <a:ea typeface="+mn-ea"/>
              <a:cs typeface="+mn-cs"/>
            </a:rPr>
            <a:t>გადამწყვეტი</a:t>
          </a:r>
          <a:endParaRPr lang="en-IE" sz="1800" kern="1200" dirty="0">
            <a:solidFill>
              <a:schemeClr val="tx1"/>
            </a:solidFill>
            <a:latin typeface="+mj-lt"/>
            <a:ea typeface="+mn-ea"/>
            <a:cs typeface="+mn-cs"/>
          </a:endParaRPr>
        </a:p>
        <a:p>
          <a:pPr marL="114300" lvl="1" indent="-114300" algn="ctr" defTabSz="622300">
            <a:lnSpc>
              <a:spcPct val="90000"/>
            </a:lnSpc>
            <a:spcBef>
              <a:spcPct val="0"/>
            </a:spcBef>
            <a:spcAft>
              <a:spcPct val="15000"/>
            </a:spcAft>
            <a:buChar char="••"/>
          </a:pPr>
          <a:endParaRPr lang="en-IE" sz="1400" kern="1200" dirty="0">
            <a:solidFill>
              <a:schemeClr val="tx1"/>
            </a:solidFill>
            <a:latin typeface="Trebuchet MS" panose="020B0603020202020204" pitchFamily="34" charset="0"/>
          </a:endParaRPr>
        </a:p>
      </dsp:txBody>
      <dsp:txXfrm>
        <a:off x="381948" y="256377"/>
        <a:ext cx="4503942" cy="577689"/>
      </dsp:txXfrm>
    </dsp:sp>
    <dsp:sp modelId="{E272DA95-B65F-584C-94B0-B2C4A89CD58D}">
      <dsp:nvSpPr>
        <dsp:cNvPr id="0" name=""/>
        <dsp:cNvSpPr/>
      </dsp:nvSpPr>
      <dsp:spPr>
        <a:xfrm>
          <a:off x="41184" y="204458"/>
          <a:ext cx="681527" cy="681527"/>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C64869-7891-DA42-9531-80EED42B6C72}">
      <dsp:nvSpPr>
        <dsp:cNvPr id="0" name=""/>
        <dsp:cNvSpPr/>
      </dsp:nvSpPr>
      <dsp:spPr>
        <a:xfrm>
          <a:off x="588661" y="944976"/>
          <a:ext cx="4305754" cy="64280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2770" tIns="35560" rIns="35560" bIns="35560" numCol="1" spcCol="1270" anchor="ctr" anchorCtr="0">
          <a:noAutofit/>
        </a:bodyPr>
        <a:lstStyle/>
        <a:p>
          <a:pPr lvl="0" algn="ctr" defTabSz="622300">
            <a:lnSpc>
              <a:spcPct val="90000"/>
            </a:lnSpc>
            <a:spcBef>
              <a:spcPct val="0"/>
            </a:spcBef>
            <a:spcAft>
              <a:spcPct val="35000"/>
            </a:spcAft>
          </a:pPr>
          <a:endParaRPr lang="ka-GE" sz="1400" kern="1200" dirty="0" smtClean="0">
            <a:solidFill>
              <a:srgbClr val="000000"/>
            </a:solidFill>
            <a:latin typeface="+mj-lt"/>
          </a:endParaRPr>
        </a:p>
        <a:p>
          <a:pPr lvl="0" algn="ctr" defTabSz="622300">
            <a:lnSpc>
              <a:spcPct val="90000"/>
            </a:lnSpc>
            <a:spcBef>
              <a:spcPct val="0"/>
            </a:spcBef>
            <a:spcAft>
              <a:spcPct val="35000"/>
            </a:spcAft>
          </a:pPr>
          <a:r>
            <a:rPr lang="ka-GE" sz="1800" kern="1200" dirty="0" smtClean="0">
              <a:solidFill>
                <a:srgbClr val="000000"/>
              </a:solidFill>
              <a:latin typeface="+mj-lt"/>
            </a:rPr>
            <a:t>უფლებების დაცვა</a:t>
          </a:r>
          <a:endParaRPr lang="en-IE" sz="1800" kern="1200" dirty="0">
            <a:solidFill>
              <a:srgbClr val="000000"/>
            </a:solidFill>
            <a:latin typeface="+mj-lt"/>
          </a:endParaRPr>
        </a:p>
        <a:p>
          <a:pPr marL="57150" lvl="1" indent="-57150" algn="ctr" defTabSz="355600">
            <a:lnSpc>
              <a:spcPct val="90000"/>
            </a:lnSpc>
            <a:spcBef>
              <a:spcPct val="0"/>
            </a:spcBef>
            <a:spcAft>
              <a:spcPct val="15000"/>
            </a:spcAft>
            <a:buChar char="••"/>
          </a:pPr>
          <a:endParaRPr lang="en-IE" sz="800" kern="1200" dirty="0">
            <a:latin typeface="+mj-lt"/>
          </a:endParaRPr>
        </a:p>
      </dsp:txBody>
      <dsp:txXfrm>
        <a:off x="588661" y="944976"/>
        <a:ext cx="4305754" cy="642800"/>
      </dsp:txXfrm>
    </dsp:sp>
    <dsp:sp modelId="{14E86345-A790-FA43-9B54-518E51859194}">
      <dsp:nvSpPr>
        <dsp:cNvPr id="0" name=""/>
        <dsp:cNvSpPr/>
      </dsp:nvSpPr>
      <dsp:spPr>
        <a:xfrm>
          <a:off x="239372" y="1022291"/>
          <a:ext cx="681527" cy="681527"/>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CF4139-B2EC-B843-9380-891AE043B926}">
      <dsp:nvSpPr>
        <dsp:cNvPr id="0" name=""/>
        <dsp:cNvSpPr/>
      </dsp:nvSpPr>
      <dsp:spPr>
        <a:xfrm>
          <a:off x="345106" y="1859937"/>
          <a:ext cx="4503942" cy="54522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2770" tIns="35560" rIns="35560" bIns="35560" numCol="1" spcCol="1270" anchor="ctr" anchorCtr="0">
          <a:noAutofit/>
        </a:bodyPr>
        <a:lstStyle/>
        <a:p>
          <a:pPr lvl="0" algn="ctr" defTabSz="622300">
            <a:lnSpc>
              <a:spcPct val="100000"/>
            </a:lnSpc>
            <a:spcBef>
              <a:spcPct val="0"/>
            </a:spcBef>
            <a:spcAft>
              <a:spcPct val="35000"/>
            </a:spcAft>
          </a:pPr>
          <a:r>
            <a:rPr lang="ka-GE" sz="1400" kern="1200" dirty="0" smtClean="0">
              <a:solidFill>
                <a:srgbClr val="000000"/>
              </a:solidFill>
              <a:latin typeface="+mj-lt"/>
              <a:ea typeface="+mn-ea"/>
              <a:cs typeface="+mn-cs"/>
            </a:rPr>
            <a:t>ინვესტორს შეგიძლია გაანდო შენი იდეა - პატენტით დაცულიხ ხარ</a:t>
          </a:r>
          <a:endParaRPr lang="en-IE" sz="1400" kern="1200" dirty="0">
            <a:solidFill>
              <a:srgbClr val="000000"/>
            </a:solidFill>
            <a:latin typeface="+mj-lt"/>
            <a:ea typeface="+mn-ea"/>
            <a:cs typeface="+mn-cs"/>
          </a:endParaRPr>
        </a:p>
      </dsp:txBody>
      <dsp:txXfrm>
        <a:off x="345106" y="1859937"/>
        <a:ext cx="4503942" cy="545222"/>
      </dsp:txXfrm>
    </dsp:sp>
    <dsp:sp modelId="{425CABE6-75E3-F142-AD1B-A78333A1CBD1}">
      <dsp:nvSpPr>
        <dsp:cNvPr id="0" name=""/>
        <dsp:cNvSpPr/>
      </dsp:nvSpPr>
      <dsp:spPr>
        <a:xfrm>
          <a:off x="41184" y="1840124"/>
          <a:ext cx="681527" cy="681527"/>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104465-7116-4FE0-868E-776064057CA6}" type="datetimeFigureOut">
              <a:rPr lang="en-US" smtClean="0"/>
              <a:t>11/19/2020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E2E91-2261-47D7-B3E4-4CA0A193E61C}" type="slidenum">
              <a:rPr lang="en-US" smtClean="0"/>
              <a:t>‹#›</a:t>
            </a:fld>
            <a:endParaRPr lang="en-US"/>
          </a:p>
        </p:txBody>
      </p:sp>
    </p:spTree>
    <p:extLst>
      <p:ext uri="{BB962C8B-B14F-4D97-AF65-F5344CB8AC3E}">
        <p14:creationId xmlns:p14="http://schemas.microsoft.com/office/powerpoint/2010/main" val="1015085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ინტელექტუალური საკუთრება</a:t>
            </a:r>
            <a:r>
              <a:rPr lang="ka-GE" baseline="0" dirty="0" smtClean="0"/>
              <a:t> - არის ადამიანის ინტელექტუალური შრომის შედეგი. იმისათვის რომ ეს შრომის შედეგი იყოს ნათელი, აუცილებელია მისი გამოხატვა რაღაც ობიექტური ფორმით, სწორედ ამ ობიექტური ფორმით გამოხატულ იდეას იცევს ინტელექტუალური საკუთრება, შესაბამისად იმისთვის რომ მოხდეს ინტელექტუალური საკუთრებად მიჩნევა ჩვენი იდეის, და მოხდეს მისი დაცვა, აუცილებელია რომ მან გაიაროს სამი კომპონენეტი</a:t>
            </a:r>
            <a:endParaRPr lang="en-US" dirty="0"/>
          </a:p>
        </p:txBody>
      </p:sp>
      <p:sp>
        <p:nvSpPr>
          <p:cNvPr id="4" name="Slide Number Placeholder 3"/>
          <p:cNvSpPr>
            <a:spLocks noGrp="1"/>
          </p:cNvSpPr>
          <p:nvPr>
            <p:ph type="sldNum" sz="quarter" idx="10"/>
          </p:nvPr>
        </p:nvSpPr>
        <p:spPr/>
        <p:txBody>
          <a:bodyPr/>
          <a:lstStyle/>
          <a:p>
            <a:fld id="{2C5E2E91-2261-47D7-B3E4-4CA0A193E61C}" type="slidenum">
              <a:rPr lang="en-US" smtClean="0"/>
              <a:t>2</a:t>
            </a:fld>
            <a:endParaRPr lang="en-US"/>
          </a:p>
        </p:txBody>
      </p:sp>
    </p:spTree>
    <p:extLst>
      <p:ext uri="{BB962C8B-B14F-4D97-AF65-F5344CB8AC3E}">
        <p14:creationId xmlns:p14="http://schemas.microsoft.com/office/powerpoint/2010/main" val="2062751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პირველი, რომ დაგვებადოს</a:t>
            </a:r>
            <a:r>
              <a:rPr lang="ka-GE" baseline="0" dirty="0" smtClean="0"/>
              <a:t> ჩვენს გონიერებაში, შემდეგ უნდა მოხდეს ამ იდეის გარდაქმნა კონკრეტულ კონცეფციად და შემდეგ აუცილებლად მისი გამოხატვა კონკრეტულ ობიექტად, რასაც ჩვენ ინტელექტუალური საკუთრების ობიექტებს ვეძახით.</a:t>
            </a:r>
            <a:endParaRPr lang="en-US" dirty="0"/>
          </a:p>
        </p:txBody>
      </p:sp>
      <p:sp>
        <p:nvSpPr>
          <p:cNvPr id="4" name="Slide Number Placeholder 3"/>
          <p:cNvSpPr>
            <a:spLocks noGrp="1"/>
          </p:cNvSpPr>
          <p:nvPr>
            <p:ph type="sldNum" sz="quarter" idx="10"/>
          </p:nvPr>
        </p:nvSpPr>
        <p:spPr/>
        <p:txBody>
          <a:bodyPr/>
          <a:lstStyle/>
          <a:p>
            <a:fld id="{2C5E2E91-2261-47D7-B3E4-4CA0A193E61C}" type="slidenum">
              <a:rPr lang="en-US" smtClean="0"/>
              <a:t>3</a:t>
            </a:fld>
            <a:endParaRPr lang="en-US"/>
          </a:p>
        </p:txBody>
      </p:sp>
    </p:spTree>
    <p:extLst>
      <p:ext uri="{BB962C8B-B14F-4D97-AF65-F5344CB8AC3E}">
        <p14:creationId xmlns:p14="http://schemas.microsoft.com/office/powerpoint/2010/main" val="666398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შესაბამისად სამ ძირითად ასპექტზე შეგვიძლია</a:t>
            </a:r>
            <a:r>
              <a:rPr lang="ka-GE" baseline="0" dirty="0" smtClean="0"/>
              <a:t> შეჩერება - პირველი რომ ეს არის ინტ. შრომის შედეგი, მეორე რომ ეს უნდა იყოს გამოხატული, და უკვე ეს გამოხატული იდეა იქცევა საკუთრებად - და ზუსტად ისეთივე ფორმის საკუთრებად, რომელიც თქვენ წარმოგეშვებათ მაგალითად თქვენს კუთვნილ მობილურ ტელეფონზე, კომპიუტერზე და ა.შ.</a:t>
            </a:r>
            <a:endParaRPr lang="en-US" baseline="0" dirty="0" smtClean="0"/>
          </a:p>
          <a:p>
            <a:endParaRPr lang="en-US" baseline="0" dirty="0" smtClean="0"/>
          </a:p>
          <a:p>
            <a:r>
              <a:rPr lang="ka-GE" baseline="0" dirty="0" smtClean="0"/>
              <a:t>თვითონ ინტელექტუალური საკუთრებიდან გამომდინარე უფლება მსგავსია ყველა სხვა საკუთრების უფლებისა. ის საშუალებას აძლევს ინტელექტუალური საკუთრების ობიექტების შემქმნელს მიიღოს სარგებელი თავისი შრომისაგან და იმ ინვესტიციისგან, რომელიც დახარჯა მის შექმნაში.  შესაბამისად ინტელექტუალური საკუთრების ობიექტის უფლების მფლობელს აქვს უფლება აკრძალოს/გაასხვისოს/განკარგოს/შეზღუდოს და სარგებელი მიიღოს მისთვის კანონით მინიჭებული უფლებებისგან. </a:t>
            </a:r>
            <a:endParaRPr lang="en-US" dirty="0"/>
          </a:p>
        </p:txBody>
      </p:sp>
      <p:sp>
        <p:nvSpPr>
          <p:cNvPr id="4" name="Slide Number Placeholder 3"/>
          <p:cNvSpPr>
            <a:spLocks noGrp="1"/>
          </p:cNvSpPr>
          <p:nvPr>
            <p:ph type="sldNum" sz="quarter" idx="10"/>
          </p:nvPr>
        </p:nvSpPr>
        <p:spPr/>
        <p:txBody>
          <a:bodyPr/>
          <a:lstStyle/>
          <a:p>
            <a:fld id="{2C5E2E91-2261-47D7-B3E4-4CA0A193E61C}" type="slidenum">
              <a:rPr lang="en-US" smtClean="0"/>
              <a:t>5</a:t>
            </a:fld>
            <a:endParaRPr lang="en-US"/>
          </a:p>
        </p:txBody>
      </p:sp>
    </p:spTree>
    <p:extLst>
      <p:ext uri="{BB962C8B-B14F-4D97-AF65-F5344CB8AC3E}">
        <p14:creationId xmlns:p14="http://schemas.microsoft.com/office/powerpoint/2010/main" val="823133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ინტელექტუალური საკუთრების უფლებების წახალისება და დაცვა ხელს უწყობს ქვეყნის ეკონომიკურ განვითარებას, ქმნის ახალ სამსახურებს, საწარმოებს და ხელს უწყობს ცხოვრების დონის გაუმჯობესებას.</a:t>
            </a:r>
          </a:p>
          <a:p>
            <a:r>
              <a:rPr lang="ka-GE" dirty="0" smtClean="0"/>
              <a:t>ინტელექტუალურ საკუთრებას აქვს უნარი იყოს ყველა ქვეყნის ეკონომიკური და სოციალურ-კულტურული განვითარების კატალიზატორი.</a:t>
            </a:r>
          </a:p>
          <a:p>
            <a:r>
              <a:rPr lang="ka-GE" dirty="0" smtClean="0"/>
              <a:t>ინტელექტუალური საკუთრება ცდილობს დაიცვას ბალანსი ინოვატორებს, ინტელექტუალური საკუთრების მფლობელებსა და საზოგადოებას შორის, სადაც შეიძლება რომ შეიქმნას გარემო კრეატიულობისა და ინოვაციების განვითარების.</a:t>
            </a:r>
          </a:p>
          <a:p>
            <a:r>
              <a:rPr lang="ka-GE" dirty="0" smtClean="0"/>
              <a:t>ძვირადღირებული ფილმი, ხმის ჩამწერი სტუდია, გამომცემლობები, კომპიუტერული პროგრამები არ იარსებებდნენ, რომ არა საავტორო და მომიჯნავე უფლებებით დაცვის შესაძლებლობა;</a:t>
            </a:r>
          </a:p>
          <a:p>
            <a:r>
              <a:rPr lang="ka-GE" dirty="0" smtClean="0"/>
              <a:t>საპატენტო სისტემა რომ არ არსებობდეს გამომგონებლებს, მკვლევარებს არ ექნებოდათ სურვილი, რათა შეექმნათ ახალი და გაუმჯობესებული პროდუქტები. (მაგ. არ იქნებოდა ახალი მედიკამენტები).</a:t>
            </a:r>
          </a:p>
          <a:p>
            <a:r>
              <a:rPr lang="ka-GE" dirty="0" smtClean="0"/>
              <a:t>რომ არა სასაქონლო ნიშნების დაცვის, მათი აღსრულების და კონტრაფაქციასთან ბრძოლის მექანიზმები, მომხმარებლებს არ ექნებოდათ ნდობა ამა თუ იმ მწარმოებლის, პროდუქტის და მომსახურების მიმართ.</a:t>
            </a:r>
          </a:p>
          <a:p>
            <a:r>
              <a:rPr lang="ka-GE" dirty="0" smtClean="0"/>
              <a:t>ფარმაცევტული კომპანიები ხარჯავენ დიდ ინვესტიციას, დროს რათა ერთი ახალი მედიკამენტი გამოიგონონ და გაიტანონ ბაზარზე. </a:t>
            </a:r>
          </a:p>
          <a:p>
            <a:r>
              <a:rPr lang="ka-GE" dirty="0" smtClean="0"/>
              <a:t>ფარმაცევტულ კომპანიას თუ არ მიეცემა საშუალება, რომ დაიცვას თავისი გამოგონება, მას აღარ ექნება სტიმული რათა შექმნას და განავითაროს ახალი პროდუქტები.</a:t>
            </a:r>
          </a:p>
          <a:p>
            <a:r>
              <a:rPr lang="ka-GE" dirty="0" smtClean="0"/>
              <a:t>პატენტით დაცვის გარეშე ასეთი კომპანია წავა ზარალზე.</a:t>
            </a:r>
          </a:p>
          <a:p>
            <a:r>
              <a:rPr lang="ka-GE" dirty="0" smtClean="0"/>
              <a:t>სასაქონლო ნიშნით დაცვის გარეშე ეს კომპანია ვერ შექმნის ბრედნს, რომელიც გრძელდება პატენტის ვადის გასვლის შემდეგაც. </a:t>
            </a:r>
          </a:p>
          <a:p>
            <a:r>
              <a:rPr lang="ka-GE" dirty="0" smtClean="0"/>
              <a:t>ინტელექტუალური საკუთრების დაცვის გარეშე ფარმაცევტულ კომპანიები არ ჩადებენ ფულს და ინვესტიციას  სამედიცინო პროდუქტების გამოგონებაში რაც საბოლოო ჯამში უარყოფითად აისახება მოსახლეობაზე.</a:t>
            </a:r>
          </a:p>
          <a:p>
            <a:r>
              <a:rPr lang="ka-GE" dirty="0" smtClean="0"/>
              <a:t>ინტელექტუალური საკურებიდან გამომდინარე კანონმდებლობა მიზნად ისახავს ნაწარმოებების შემოქმედთა ასევე ინტელექტუალური საქონლის შემქმნელთა და მომსახურების გამწევთა ინტერესების დაცვას, მათთვის დროით შეზღუდული უფლებებით მინიჭებით პროდუქტის გამოყენებაზე, შესაბამისად მათზე გაცემული უფლებების არ არის მუდმივი და დროში იწურება. ამ სფეროს მარეგულირებელი კანონმდებლობა დიდია და ყველა ობიექტს ცალკე კანონი არეგულირებს. რა თქმა უნდა გვაქვს საერთაშორისო ხელშეკრულებები და აქტები რომლებსაც საქართველო მიერთებულია და რომლებსაც მოგვიანებით განვიხილავ ყველა ობიექტთან მიმართებაში.</a:t>
            </a:r>
          </a:p>
          <a:p>
            <a:endParaRPr lang="en-US" baseline="0" dirty="0" smtClean="0"/>
          </a:p>
          <a:p>
            <a:r>
              <a:rPr lang="ka-GE" baseline="0" dirty="0" smtClean="0"/>
              <a:t>თვითონ ინტელექტუალური საკუთრებიდან გამომდინარე უფლება მსგავსია ყველა სხვა საკუთრების უფლებისა. ის საშუალებას აძლევს ინტელექტუალური საკუთრების ობიექტების შემქმნელს მიიღოს სარგებელი თავისი შრომისაგან და იმ ინვესტიციისგან, რომელიც დახარჯა მის შექმნაში.  შესაბამისად ინტელექტუალური საკუთრების ობიექტის უფლების მფლობელს აქვს უფლება აკრძალოს/გაასხვისოს/განკარგოს/შეზღუდოს და სარგებელი მიიღოს მისთვის კანონით მინიჭებული უფლებებისგან. </a:t>
            </a:r>
            <a:endParaRPr lang="en-US" dirty="0"/>
          </a:p>
        </p:txBody>
      </p:sp>
      <p:sp>
        <p:nvSpPr>
          <p:cNvPr id="4" name="Slide Number Placeholder 3"/>
          <p:cNvSpPr>
            <a:spLocks noGrp="1"/>
          </p:cNvSpPr>
          <p:nvPr>
            <p:ph type="sldNum" sz="quarter" idx="10"/>
          </p:nvPr>
        </p:nvSpPr>
        <p:spPr/>
        <p:txBody>
          <a:bodyPr/>
          <a:lstStyle/>
          <a:p>
            <a:fld id="{2C5E2E91-2261-47D7-B3E4-4CA0A193E61C}" type="slidenum">
              <a:rPr lang="en-US" smtClean="0"/>
              <a:t>6</a:t>
            </a:fld>
            <a:endParaRPr lang="en-US"/>
          </a:p>
        </p:txBody>
      </p:sp>
    </p:spTree>
    <p:extLst>
      <p:ext uri="{BB962C8B-B14F-4D97-AF65-F5344CB8AC3E}">
        <p14:creationId xmlns:p14="http://schemas.microsoft.com/office/powerpoint/2010/main" val="1664228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E2E91-2261-47D7-B3E4-4CA0A193E61C}" type="slidenum">
              <a:rPr lang="en-US" smtClean="0"/>
              <a:t>7</a:t>
            </a:fld>
            <a:endParaRPr lang="en-US"/>
          </a:p>
        </p:txBody>
      </p:sp>
    </p:spTree>
    <p:extLst>
      <p:ext uri="{BB962C8B-B14F-4D97-AF65-F5344CB8AC3E}">
        <p14:creationId xmlns:p14="http://schemas.microsoft.com/office/powerpoint/2010/main" val="3323899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E2E91-2261-47D7-B3E4-4CA0A193E61C}" type="slidenum">
              <a:rPr lang="en-US" smtClean="0"/>
              <a:t>9</a:t>
            </a:fld>
            <a:endParaRPr lang="en-US"/>
          </a:p>
        </p:txBody>
      </p:sp>
    </p:spTree>
    <p:extLst>
      <p:ext uri="{BB962C8B-B14F-4D97-AF65-F5344CB8AC3E}">
        <p14:creationId xmlns:p14="http://schemas.microsoft.com/office/powerpoint/2010/main" val="900238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857BAF-11E6-4983-A83B-62192F019882}"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0ACFC-F1A9-4EC5-96B7-5EF610A9D70C}" type="slidenum">
              <a:rPr lang="en-US" smtClean="0"/>
              <a:t>‹#›</a:t>
            </a:fld>
            <a:endParaRPr lang="en-US"/>
          </a:p>
        </p:txBody>
      </p:sp>
    </p:spTree>
    <p:extLst>
      <p:ext uri="{BB962C8B-B14F-4D97-AF65-F5344CB8AC3E}">
        <p14:creationId xmlns:p14="http://schemas.microsoft.com/office/powerpoint/2010/main" val="2653938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857BAF-11E6-4983-A83B-62192F019882}"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0ACFC-F1A9-4EC5-96B7-5EF610A9D70C}" type="slidenum">
              <a:rPr lang="en-US" smtClean="0"/>
              <a:t>‹#›</a:t>
            </a:fld>
            <a:endParaRPr lang="en-US"/>
          </a:p>
        </p:txBody>
      </p:sp>
    </p:spTree>
    <p:extLst>
      <p:ext uri="{BB962C8B-B14F-4D97-AF65-F5344CB8AC3E}">
        <p14:creationId xmlns:p14="http://schemas.microsoft.com/office/powerpoint/2010/main" val="1899653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857BAF-11E6-4983-A83B-62192F019882}"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0ACFC-F1A9-4EC5-96B7-5EF610A9D70C}" type="slidenum">
              <a:rPr lang="en-US" smtClean="0"/>
              <a:t>‹#›</a:t>
            </a:fld>
            <a:endParaRPr lang="en-US"/>
          </a:p>
        </p:txBody>
      </p:sp>
    </p:spTree>
    <p:extLst>
      <p:ext uri="{BB962C8B-B14F-4D97-AF65-F5344CB8AC3E}">
        <p14:creationId xmlns:p14="http://schemas.microsoft.com/office/powerpoint/2010/main" val="3628312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857BAF-11E6-4983-A83B-62192F019882}"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0ACFC-F1A9-4EC5-96B7-5EF610A9D70C}" type="slidenum">
              <a:rPr lang="en-US" smtClean="0"/>
              <a:t>‹#›</a:t>
            </a:fld>
            <a:endParaRPr lang="en-US"/>
          </a:p>
        </p:txBody>
      </p:sp>
    </p:spTree>
    <p:extLst>
      <p:ext uri="{BB962C8B-B14F-4D97-AF65-F5344CB8AC3E}">
        <p14:creationId xmlns:p14="http://schemas.microsoft.com/office/powerpoint/2010/main" val="647344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5857BAF-11E6-4983-A83B-62192F019882}"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0ACFC-F1A9-4EC5-96B7-5EF610A9D70C}" type="slidenum">
              <a:rPr lang="en-US" smtClean="0"/>
              <a:t>‹#›</a:t>
            </a:fld>
            <a:endParaRPr lang="en-US"/>
          </a:p>
        </p:txBody>
      </p:sp>
    </p:spTree>
    <p:extLst>
      <p:ext uri="{BB962C8B-B14F-4D97-AF65-F5344CB8AC3E}">
        <p14:creationId xmlns:p14="http://schemas.microsoft.com/office/powerpoint/2010/main" val="391895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857BAF-11E6-4983-A83B-62192F019882}" type="datetimeFigureOut">
              <a:rPr lang="en-US" smtClean="0"/>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E0ACFC-F1A9-4EC5-96B7-5EF610A9D70C}" type="slidenum">
              <a:rPr lang="en-US" smtClean="0"/>
              <a:t>‹#›</a:t>
            </a:fld>
            <a:endParaRPr lang="en-US"/>
          </a:p>
        </p:txBody>
      </p:sp>
    </p:spTree>
    <p:extLst>
      <p:ext uri="{BB962C8B-B14F-4D97-AF65-F5344CB8AC3E}">
        <p14:creationId xmlns:p14="http://schemas.microsoft.com/office/powerpoint/2010/main" val="3002121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857BAF-11E6-4983-A83B-62192F019882}" type="datetimeFigureOut">
              <a:rPr lang="en-US" smtClean="0"/>
              <a:t>11/19/2020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E0ACFC-F1A9-4EC5-96B7-5EF610A9D70C}" type="slidenum">
              <a:rPr lang="en-US" smtClean="0"/>
              <a:t>‹#›</a:t>
            </a:fld>
            <a:endParaRPr lang="en-US"/>
          </a:p>
        </p:txBody>
      </p:sp>
    </p:spTree>
    <p:extLst>
      <p:ext uri="{BB962C8B-B14F-4D97-AF65-F5344CB8AC3E}">
        <p14:creationId xmlns:p14="http://schemas.microsoft.com/office/powerpoint/2010/main" val="1432311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857BAF-11E6-4983-A83B-62192F019882}" type="datetimeFigureOut">
              <a:rPr lang="en-US" smtClean="0"/>
              <a:t>11/19/2020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E0ACFC-F1A9-4EC5-96B7-5EF610A9D70C}" type="slidenum">
              <a:rPr lang="en-US" smtClean="0"/>
              <a:t>‹#›</a:t>
            </a:fld>
            <a:endParaRPr lang="en-US"/>
          </a:p>
        </p:txBody>
      </p:sp>
    </p:spTree>
    <p:extLst>
      <p:ext uri="{BB962C8B-B14F-4D97-AF65-F5344CB8AC3E}">
        <p14:creationId xmlns:p14="http://schemas.microsoft.com/office/powerpoint/2010/main" val="1432246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857BAF-11E6-4983-A83B-62192F019882}" type="datetimeFigureOut">
              <a:rPr lang="en-US" smtClean="0"/>
              <a:t>11/19/2020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E0ACFC-F1A9-4EC5-96B7-5EF610A9D70C}" type="slidenum">
              <a:rPr lang="en-US" smtClean="0"/>
              <a:t>‹#›</a:t>
            </a:fld>
            <a:endParaRPr lang="en-US"/>
          </a:p>
        </p:txBody>
      </p:sp>
    </p:spTree>
    <p:extLst>
      <p:ext uri="{BB962C8B-B14F-4D97-AF65-F5344CB8AC3E}">
        <p14:creationId xmlns:p14="http://schemas.microsoft.com/office/powerpoint/2010/main" val="2241866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857BAF-11E6-4983-A83B-62192F019882}" type="datetimeFigureOut">
              <a:rPr lang="en-US" smtClean="0"/>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E0ACFC-F1A9-4EC5-96B7-5EF610A9D70C}" type="slidenum">
              <a:rPr lang="en-US" smtClean="0"/>
              <a:t>‹#›</a:t>
            </a:fld>
            <a:endParaRPr lang="en-US"/>
          </a:p>
        </p:txBody>
      </p:sp>
    </p:spTree>
    <p:extLst>
      <p:ext uri="{BB962C8B-B14F-4D97-AF65-F5344CB8AC3E}">
        <p14:creationId xmlns:p14="http://schemas.microsoft.com/office/powerpoint/2010/main" val="2276869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857BAF-11E6-4983-A83B-62192F019882}" type="datetimeFigureOut">
              <a:rPr lang="en-US" smtClean="0"/>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E0ACFC-F1A9-4EC5-96B7-5EF610A9D70C}" type="slidenum">
              <a:rPr lang="en-US" smtClean="0"/>
              <a:t>‹#›</a:t>
            </a:fld>
            <a:endParaRPr lang="en-US"/>
          </a:p>
        </p:txBody>
      </p:sp>
    </p:spTree>
    <p:extLst>
      <p:ext uri="{BB962C8B-B14F-4D97-AF65-F5344CB8AC3E}">
        <p14:creationId xmlns:p14="http://schemas.microsoft.com/office/powerpoint/2010/main" val="1103432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857BAF-11E6-4983-A83B-62192F019882}" type="datetimeFigureOut">
              <a:rPr lang="en-US" smtClean="0"/>
              <a:t>11/19/2020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E0ACFC-F1A9-4EC5-96B7-5EF610A9D70C}" type="slidenum">
              <a:rPr lang="en-US" smtClean="0"/>
              <a:t>‹#›</a:t>
            </a:fld>
            <a:endParaRPr lang="en-US"/>
          </a:p>
        </p:txBody>
      </p:sp>
    </p:spTree>
    <p:extLst>
      <p:ext uri="{BB962C8B-B14F-4D97-AF65-F5344CB8AC3E}">
        <p14:creationId xmlns:p14="http://schemas.microsoft.com/office/powerpoint/2010/main" val="1349148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hyperlink" Target="http://www.sakpatenti.gov.ge/ka/page/150/" TargetMode="Externa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4.png"/><Relationship Id="rId7" Type="http://schemas.openxmlformats.org/officeDocument/2006/relationships/diagramLayout" Target="../diagrams/layout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32.jpg"/><Relationship Id="rId10" Type="http://schemas.microsoft.com/office/2007/relationships/diagramDrawing" Target="../diagrams/drawing2.xml"/><Relationship Id="rId4" Type="http://schemas.openxmlformats.org/officeDocument/2006/relationships/image" Target="../media/image2.png"/><Relationship Id="rId9" Type="http://schemas.openxmlformats.org/officeDocument/2006/relationships/diagramColors" Target="../diagrams/colors2.xml"/></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png"/><Relationship Id="rId7" Type="http://schemas.openxmlformats.org/officeDocument/2006/relationships/diagramQuickStyle" Target="../diagrams/quickStyle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33.png"/><Relationship Id="rId4" Type="http://schemas.openxmlformats.org/officeDocument/2006/relationships/image" Target="../media/image2.png"/><Relationship Id="rId9" Type="http://schemas.microsoft.com/office/2007/relationships/diagramDrawing" Target="../diagrams/drawing3.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image" Target="../media/image2.png"/><Relationship Id="rId5" Type="http://schemas.openxmlformats.org/officeDocument/2006/relationships/diagramData" Target="../diagrams/data1.xml"/><Relationship Id="rId10" Type="http://schemas.openxmlformats.org/officeDocument/2006/relationships/image" Target="../media/image7.jpg"/><Relationship Id="rId4" Type="http://schemas.openxmlformats.org/officeDocument/2006/relationships/image" Target="../media/image5.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2.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5209" y="974296"/>
            <a:ext cx="9144000" cy="886404"/>
          </a:xfrm>
        </p:spPr>
        <p:txBody>
          <a:bodyPr>
            <a:normAutofit/>
          </a:bodyPr>
          <a:lstStyle/>
          <a:p>
            <a:r>
              <a:rPr lang="ka-GE" sz="5000" b="1" dirty="0" smtClean="0">
                <a:solidFill>
                  <a:schemeClr val="accent1">
                    <a:lumMod val="50000"/>
                  </a:schemeClr>
                </a:solidFill>
              </a:rPr>
              <a:t>ინტელექტუალური საკუთრება</a:t>
            </a:r>
            <a:endParaRPr lang="en-US" sz="5000" b="1" dirty="0">
              <a:solidFill>
                <a:schemeClr val="accent1">
                  <a:lumMod val="50000"/>
                </a:schemeClr>
              </a:solidFill>
            </a:endParaRPr>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56419"/>
            <a:ext cx="7178467" cy="901581"/>
          </a:xfrm>
          <a:prstGeom prst="rect">
            <a:avLst/>
          </a:prstGeom>
        </p:spPr>
      </p:pic>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3533" y="5956418"/>
            <a:ext cx="7178467" cy="901581"/>
          </a:xfrm>
          <a:prstGeom prst="rect">
            <a:avLst/>
          </a:prstGeom>
        </p:spPr>
      </p:pic>
      <p:pic>
        <p:nvPicPr>
          <p:cNvPr id="8" name="Picture 7"/>
          <p:cNvPicPr>
            <a:picLocks noChangeAspect="1"/>
          </p:cNvPicPr>
          <p:nvPr/>
        </p:nvPicPr>
        <p:blipFill>
          <a:blip r:embed="rId3"/>
          <a:stretch>
            <a:fillRect/>
          </a:stretch>
        </p:blipFill>
        <p:spPr>
          <a:xfrm>
            <a:off x="0" y="40490"/>
            <a:ext cx="2847079" cy="1066892"/>
          </a:xfrm>
          <a:prstGeom prst="rect">
            <a:avLst/>
          </a:prstGeom>
        </p:spPr>
      </p:pic>
      <p:sp>
        <p:nvSpPr>
          <p:cNvPr id="10" name="Subtitle 2"/>
          <p:cNvSpPr>
            <a:spLocks noGrp="1"/>
          </p:cNvSpPr>
          <p:nvPr>
            <p:ph type="subTitle" idx="1"/>
          </p:nvPr>
        </p:nvSpPr>
        <p:spPr>
          <a:xfrm>
            <a:off x="3048000" y="5002032"/>
            <a:ext cx="9144000" cy="946947"/>
          </a:xfrm>
        </p:spPr>
        <p:txBody>
          <a:bodyPr>
            <a:normAutofit/>
          </a:bodyPr>
          <a:lstStyle/>
          <a:p>
            <a:pPr algn="r"/>
            <a:r>
              <a:rPr lang="ka-GE" sz="2000" b="1" dirty="0" smtClean="0">
                <a:solidFill>
                  <a:schemeClr val="accent1">
                    <a:lumMod val="50000"/>
                  </a:schemeClr>
                </a:solidFill>
              </a:rPr>
              <a:t>ანა დალაქიშვილი</a:t>
            </a:r>
          </a:p>
          <a:p>
            <a:pPr algn="r"/>
            <a:r>
              <a:rPr lang="ka-GE" sz="2000" b="1" dirty="0" smtClean="0">
                <a:solidFill>
                  <a:schemeClr val="accent1">
                    <a:lumMod val="50000"/>
                  </a:schemeClr>
                </a:solidFill>
              </a:rPr>
              <a:t>19.11.2020</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9233" y="2210241"/>
            <a:ext cx="3165014" cy="3265264"/>
          </a:xfrm>
          <a:prstGeom prst="rect">
            <a:avLst/>
          </a:prstGeom>
        </p:spPr>
      </p:pic>
    </p:spTree>
    <p:extLst>
      <p:ext uri="{BB962C8B-B14F-4D97-AF65-F5344CB8AC3E}">
        <p14:creationId xmlns:p14="http://schemas.microsoft.com/office/powerpoint/2010/main" val="3624851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655" y="868100"/>
            <a:ext cx="10515600" cy="780011"/>
          </a:xfrm>
        </p:spPr>
        <p:txBody>
          <a:bodyPr>
            <a:normAutofit/>
          </a:bodyPr>
          <a:lstStyle/>
          <a:p>
            <a:pPr algn="ctr"/>
            <a:r>
              <a:rPr lang="ka-GE" sz="2500" b="1" dirty="0" smtClean="0">
                <a:solidFill>
                  <a:schemeClr val="accent1">
                    <a:lumMod val="50000"/>
                  </a:schemeClr>
                </a:solidFill>
              </a:rPr>
              <a:t>პასუხი</a:t>
            </a:r>
            <a:endParaRPr lang="en-US" sz="2500" b="1" dirty="0">
              <a:solidFill>
                <a:schemeClr val="accent1">
                  <a:lumMod val="50000"/>
                </a:schemeClr>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5956419"/>
            <a:ext cx="7178467" cy="901581"/>
          </a:xfrm>
          <a:prstGeom prst="rect">
            <a:avLst/>
          </a:prstGeom>
        </p:spPr>
      </p:pic>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4464" y="5956419"/>
            <a:ext cx="5107536" cy="901581"/>
          </a:xfrm>
          <a:prstGeom prst="rect">
            <a:avLst/>
          </a:prstGeom>
        </p:spPr>
      </p:pic>
      <p:pic>
        <p:nvPicPr>
          <p:cNvPr id="12" name="Picture 11"/>
          <p:cNvPicPr>
            <a:picLocks noChangeAspect="1"/>
          </p:cNvPicPr>
          <p:nvPr/>
        </p:nvPicPr>
        <p:blipFill>
          <a:blip r:embed="rId4"/>
          <a:stretch>
            <a:fillRect/>
          </a:stretch>
        </p:blipFill>
        <p:spPr>
          <a:xfrm>
            <a:off x="0" y="40490"/>
            <a:ext cx="2847079" cy="1066892"/>
          </a:xfrm>
          <a:prstGeom prst="rect">
            <a:avLst/>
          </a:prstGeom>
        </p:spPr>
      </p:pic>
      <p:sp>
        <p:nvSpPr>
          <p:cNvPr id="7" name="Cloud 6"/>
          <p:cNvSpPr/>
          <p:nvPr/>
        </p:nvSpPr>
        <p:spPr>
          <a:xfrm>
            <a:off x="2539185" y="1936994"/>
            <a:ext cx="7096539" cy="3478696"/>
          </a:xfrm>
          <a:prstGeom prst="cloud">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ka-GE" b="1" dirty="0" smtClean="0">
                <a:solidFill>
                  <a:schemeClr val="accent6">
                    <a:lumMod val="75000"/>
                  </a:schemeClr>
                </a:solidFill>
              </a:rPr>
              <a:t>როდესაც გვაქვს გამოგონება - იფიქრე პატენტზე;</a:t>
            </a:r>
          </a:p>
          <a:p>
            <a:pPr algn="ctr"/>
            <a:r>
              <a:rPr lang="ka-GE" b="1" dirty="0" smtClean="0">
                <a:solidFill>
                  <a:schemeClr val="accent6">
                    <a:lumMod val="75000"/>
                  </a:schemeClr>
                </a:solidFill>
              </a:rPr>
              <a:t>როდესაც ქმნი ნივთის გარეგნულ მხარეს - იფიქრე დიზაინზე;</a:t>
            </a:r>
          </a:p>
          <a:p>
            <a:pPr algn="ctr"/>
            <a:r>
              <a:rPr lang="ka-GE" b="1" dirty="0" smtClean="0">
                <a:solidFill>
                  <a:schemeClr val="accent6">
                    <a:lumMod val="75000"/>
                  </a:schemeClr>
                </a:solidFill>
              </a:rPr>
              <a:t>როდესაც ქმნი მუსიკას - იფიქრე საავტორო უფლებაზე;</a:t>
            </a:r>
          </a:p>
          <a:p>
            <a:pPr algn="ctr"/>
            <a:r>
              <a:rPr lang="ka-GE" b="1" dirty="0" smtClean="0">
                <a:solidFill>
                  <a:schemeClr val="accent6">
                    <a:lumMod val="75000"/>
                  </a:schemeClr>
                </a:solidFill>
              </a:rPr>
              <a:t>როდესაც გინდა საქონელი განასხვაო სხვა მწარმოებლის საქონლისგან - იფიქრე სასაქონლო ნიშანზე </a:t>
            </a:r>
            <a:endParaRPr lang="en-US" b="1" dirty="0">
              <a:solidFill>
                <a:schemeClr val="accent6">
                  <a:lumMod val="75000"/>
                </a:schemeClr>
              </a:solidFill>
            </a:endParaRPr>
          </a:p>
        </p:txBody>
      </p:sp>
    </p:spTree>
    <p:extLst>
      <p:ext uri="{BB962C8B-B14F-4D97-AF65-F5344CB8AC3E}">
        <p14:creationId xmlns:p14="http://schemas.microsoft.com/office/powerpoint/2010/main" val="20037251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655" y="868100"/>
            <a:ext cx="10515600" cy="780011"/>
          </a:xfrm>
        </p:spPr>
        <p:txBody>
          <a:bodyPr>
            <a:normAutofit/>
          </a:bodyPr>
          <a:lstStyle/>
          <a:p>
            <a:pPr algn="ctr"/>
            <a:r>
              <a:rPr lang="ka-GE" sz="2500" b="1" dirty="0" smtClean="0">
                <a:solidFill>
                  <a:schemeClr val="accent1">
                    <a:lumMod val="50000"/>
                  </a:schemeClr>
                </a:solidFill>
              </a:rPr>
              <a:t>რას იცავს ინტელექტუალური საკუთრება?</a:t>
            </a:r>
            <a:endParaRPr lang="en-US" sz="2500" b="1" dirty="0">
              <a:solidFill>
                <a:schemeClr val="accent1">
                  <a:lumMod val="50000"/>
                </a:schemeClr>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5956419"/>
            <a:ext cx="7178467" cy="901581"/>
          </a:xfrm>
          <a:prstGeom prst="rect">
            <a:avLst/>
          </a:prstGeom>
        </p:spPr>
      </p:pic>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4464" y="5956419"/>
            <a:ext cx="5107536" cy="901581"/>
          </a:xfrm>
          <a:prstGeom prst="rect">
            <a:avLst/>
          </a:prstGeom>
        </p:spPr>
      </p:pic>
      <p:pic>
        <p:nvPicPr>
          <p:cNvPr id="12" name="Picture 11"/>
          <p:cNvPicPr>
            <a:picLocks noChangeAspect="1"/>
          </p:cNvPicPr>
          <p:nvPr/>
        </p:nvPicPr>
        <p:blipFill>
          <a:blip r:embed="rId4"/>
          <a:stretch>
            <a:fillRect/>
          </a:stretch>
        </p:blipFill>
        <p:spPr>
          <a:xfrm>
            <a:off x="0" y="40490"/>
            <a:ext cx="2847079" cy="1066892"/>
          </a:xfrm>
          <a:prstGeom prst="rect">
            <a:avLst/>
          </a:prstGeom>
        </p:spPr>
      </p:pic>
      <p:sp>
        <p:nvSpPr>
          <p:cNvPr id="14" name="Rounded Rectangle 13"/>
          <p:cNvSpPr/>
          <p:nvPr/>
        </p:nvSpPr>
        <p:spPr>
          <a:xfrm>
            <a:off x="403756" y="1439013"/>
            <a:ext cx="2819678" cy="486331"/>
          </a:xfrm>
          <a:prstGeom prst="roundRect">
            <a:avLst/>
          </a:prstGeom>
          <a:solidFill>
            <a:schemeClr val="accent5">
              <a:lumMod val="60000"/>
              <a:lumOff val="40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pPr algn="ctr"/>
            <a:r>
              <a:rPr lang="ka-GE" sz="2400" b="1" dirty="0" smtClean="0">
                <a:solidFill>
                  <a:schemeClr val="accent1">
                    <a:lumMod val="50000"/>
                  </a:schemeClr>
                </a:solidFill>
              </a:rPr>
              <a:t>სასაქონლო ნიშანი</a:t>
            </a:r>
            <a:endParaRPr lang="en-US" sz="2400" b="1" dirty="0">
              <a:solidFill>
                <a:schemeClr val="accent1">
                  <a:lumMod val="50000"/>
                </a:schemeClr>
              </a:solidFill>
            </a:endParaRPr>
          </a:p>
        </p:txBody>
      </p:sp>
      <p:grpSp>
        <p:nvGrpSpPr>
          <p:cNvPr id="16" name="Group 15"/>
          <p:cNvGrpSpPr/>
          <p:nvPr/>
        </p:nvGrpSpPr>
        <p:grpSpPr>
          <a:xfrm>
            <a:off x="403756" y="2289990"/>
            <a:ext cx="2819678" cy="443462"/>
            <a:chOff x="168846" y="1706734"/>
            <a:chExt cx="2255603" cy="885600"/>
          </a:xfrm>
        </p:grpSpPr>
        <p:sp>
          <p:nvSpPr>
            <p:cNvPr id="17" name="Rounded Rectangle 16"/>
            <p:cNvSpPr/>
            <p:nvPr/>
          </p:nvSpPr>
          <p:spPr>
            <a:xfrm>
              <a:off x="168846" y="1706734"/>
              <a:ext cx="2255603" cy="885600"/>
            </a:xfrm>
            <a:prstGeom prst="roundRect">
              <a:avLst/>
            </a:prstGeom>
            <a:solidFill>
              <a:schemeClr val="accent2"/>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18" name="Rounded Rectangle 4"/>
            <p:cNvSpPr txBox="1"/>
            <p:nvPr/>
          </p:nvSpPr>
          <p:spPr>
            <a:xfrm>
              <a:off x="168847" y="1749964"/>
              <a:ext cx="2212372" cy="7991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256" tIns="0" rIns="85256" bIns="0" numCol="1" spcCol="1270" anchor="ctr" anchorCtr="0">
              <a:noAutofit/>
            </a:bodyPr>
            <a:lstStyle/>
            <a:p>
              <a:pPr lvl="0" algn="ctr" defTabSz="1066800">
                <a:lnSpc>
                  <a:spcPct val="90000"/>
                </a:lnSpc>
                <a:spcBef>
                  <a:spcPct val="0"/>
                </a:spcBef>
                <a:spcAft>
                  <a:spcPct val="35000"/>
                </a:spcAft>
              </a:pPr>
              <a:r>
                <a:rPr lang="ka-GE" sz="2400" b="1" dirty="0" smtClean="0">
                  <a:solidFill>
                    <a:schemeClr val="accent1">
                      <a:lumMod val="50000"/>
                    </a:schemeClr>
                  </a:solidFill>
                </a:rPr>
                <a:t>პატენტი</a:t>
              </a:r>
              <a:endParaRPr lang="en-IE" sz="2400" b="1" kern="1200" dirty="0">
                <a:solidFill>
                  <a:schemeClr val="accent1">
                    <a:lumMod val="50000"/>
                  </a:schemeClr>
                </a:solidFill>
              </a:endParaRPr>
            </a:p>
          </p:txBody>
        </p:sp>
      </p:grpSp>
      <p:grpSp>
        <p:nvGrpSpPr>
          <p:cNvPr id="21" name="Group 20"/>
          <p:cNvGrpSpPr/>
          <p:nvPr/>
        </p:nvGrpSpPr>
        <p:grpSpPr>
          <a:xfrm>
            <a:off x="403756" y="3074247"/>
            <a:ext cx="2773785" cy="522281"/>
            <a:chOff x="-1091354" y="3029159"/>
            <a:chExt cx="2255603" cy="919029"/>
          </a:xfrm>
        </p:grpSpPr>
        <p:sp>
          <p:nvSpPr>
            <p:cNvPr id="22" name="Rounded Rectangle 21"/>
            <p:cNvSpPr/>
            <p:nvPr/>
          </p:nvSpPr>
          <p:spPr>
            <a:xfrm>
              <a:off x="-1091354" y="3062588"/>
              <a:ext cx="2255603" cy="885600"/>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3" name="Rounded Rectangle 4"/>
            <p:cNvSpPr txBox="1"/>
            <p:nvPr/>
          </p:nvSpPr>
          <p:spPr>
            <a:xfrm>
              <a:off x="-1048122" y="3029159"/>
              <a:ext cx="2169141" cy="7991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256" tIns="0" rIns="85256" bIns="0" numCol="1" spcCol="1270" anchor="ctr" anchorCtr="0">
              <a:noAutofit/>
            </a:bodyPr>
            <a:lstStyle/>
            <a:p>
              <a:pPr lvl="0" algn="ctr" defTabSz="1066800">
                <a:lnSpc>
                  <a:spcPct val="90000"/>
                </a:lnSpc>
                <a:spcBef>
                  <a:spcPct val="0"/>
                </a:spcBef>
                <a:spcAft>
                  <a:spcPct val="35000"/>
                </a:spcAft>
              </a:pPr>
              <a:r>
                <a:rPr lang="ka-GE" sz="2400" b="1" kern="1200" dirty="0" smtClean="0">
                  <a:solidFill>
                    <a:schemeClr val="accent1">
                      <a:lumMod val="50000"/>
                    </a:schemeClr>
                  </a:solidFill>
                </a:rPr>
                <a:t>დიზაინი</a:t>
              </a:r>
              <a:endParaRPr lang="en-IE" sz="2400" b="1" kern="1200" dirty="0">
                <a:solidFill>
                  <a:schemeClr val="accent1">
                    <a:lumMod val="50000"/>
                  </a:schemeClr>
                </a:solidFill>
              </a:endParaRPr>
            </a:p>
          </p:txBody>
        </p:sp>
      </p:gr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30339" y="2394980"/>
            <a:ext cx="3152908" cy="1777833"/>
          </a:xfrm>
          <a:prstGeom prst="rect">
            <a:avLst/>
          </a:prstGeom>
        </p:spPr>
      </p:pic>
      <p:grpSp>
        <p:nvGrpSpPr>
          <p:cNvPr id="26" name="Group 25"/>
          <p:cNvGrpSpPr/>
          <p:nvPr/>
        </p:nvGrpSpPr>
        <p:grpSpPr>
          <a:xfrm>
            <a:off x="9183247" y="2776289"/>
            <a:ext cx="2488053" cy="1050061"/>
            <a:chOff x="-1091354" y="3062588"/>
            <a:chExt cx="2255603" cy="885600"/>
          </a:xfrm>
          <a:solidFill>
            <a:schemeClr val="accent6">
              <a:lumMod val="60000"/>
              <a:lumOff val="40000"/>
            </a:schemeClr>
          </a:solidFill>
        </p:grpSpPr>
        <p:sp>
          <p:nvSpPr>
            <p:cNvPr id="27" name="Rounded Rectangle 26"/>
            <p:cNvSpPr/>
            <p:nvPr/>
          </p:nvSpPr>
          <p:spPr>
            <a:xfrm>
              <a:off x="-1091354" y="3062588"/>
              <a:ext cx="2255603" cy="885600"/>
            </a:xfrm>
            <a:prstGeom prst="roundRect">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8" name="Rounded Rectangle 4"/>
            <p:cNvSpPr txBox="1"/>
            <p:nvPr/>
          </p:nvSpPr>
          <p:spPr>
            <a:xfrm>
              <a:off x="-930184" y="3121669"/>
              <a:ext cx="2044514" cy="73805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5256" tIns="0" rIns="85256" bIns="0" numCol="1" spcCol="1270" anchor="ctr" anchorCtr="0">
              <a:noAutofit/>
            </a:bodyPr>
            <a:lstStyle/>
            <a:p>
              <a:pPr lvl="0" algn="ctr" defTabSz="1066800">
                <a:lnSpc>
                  <a:spcPct val="90000"/>
                </a:lnSpc>
                <a:spcBef>
                  <a:spcPct val="0"/>
                </a:spcBef>
                <a:spcAft>
                  <a:spcPct val="35000"/>
                </a:spcAft>
              </a:pPr>
              <a:r>
                <a:rPr lang="ka-GE" sz="2400" b="1" kern="1200" dirty="0" smtClean="0">
                  <a:solidFill>
                    <a:schemeClr val="accent1">
                      <a:lumMod val="50000"/>
                    </a:schemeClr>
                  </a:solidFill>
                </a:rPr>
                <a:t>საავტორო უფლება</a:t>
              </a:r>
              <a:endParaRPr lang="en-IE" sz="2400" b="1" kern="1200" dirty="0">
                <a:solidFill>
                  <a:schemeClr val="accent1">
                    <a:lumMod val="50000"/>
                  </a:schemeClr>
                </a:solidFill>
              </a:endParaRPr>
            </a:p>
          </p:txBody>
        </p:sp>
      </p:grpSp>
      <p:grpSp>
        <p:nvGrpSpPr>
          <p:cNvPr id="29" name="Group 28"/>
          <p:cNvGrpSpPr/>
          <p:nvPr/>
        </p:nvGrpSpPr>
        <p:grpSpPr>
          <a:xfrm>
            <a:off x="410886" y="4004924"/>
            <a:ext cx="2713494" cy="514366"/>
            <a:chOff x="-1091354" y="3062588"/>
            <a:chExt cx="2255603" cy="885600"/>
          </a:xfrm>
          <a:solidFill>
            <a:schemeClr val="accent4">
              <a:lumMod val="60000"/>
              <a:lumOff val="40000"/>
            </a:schemeClr>
          </a:solidFill>
        </p:grpSpPr>
        <p:sp>
          <p:nvSpPr>
            <p:cNvPr id="30" name="Rounded Rectangle 29"/>
            <p:cNvSpPr/>
            <p:nvPr/>
          </p:nvSpPr>
          <p:spPr>
            <a:xfrm>
              <a:off x="-1091354" y="3062588"/>
              <a:ext cx="2255603" cy="885600"/>
            </a:xfrm>
            <a:prstGeom prst="roundRect">
              <a:avLst/>
            </a:prstGeom>
            <a:solidFill>
              <a:schemeClr val="accent1">
                <a:lumMod val="50000"/>
              </a:scheme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1" name="Rounded Rectangle 4"/>
            <p:cNvSpPr txBox="1"/>
            <p:nvPr/>
          </p:nvSpPr>
          <p:spPr>
            <a:xfrm>
              <a:off x="-1004891" y="3166905"/>
              <a:ext cx="2044514" cy="738051"/>
            </a:xfrm>
            <a:prstGeom prst="rect">
              <a:avLst/>
            </a:prstGeom>
            <a:solidFill>
              <a:schemeClr val="accent1">
                <a:lumMod val="50000"/>
              </a:schemeClr>
            </a:solidFill>
          </p:spPr>
          <p:style>
            <a:lnRef idx="0">
              <a:scrgbClr r="0" g="0" b="0"/>
            </a:lnRef>
            <a:fillRef idx="0">
              <a:scrgbClr r="0" g="0" b="0"/>
            </a:fillRef>
            <a:effectRef idx="0">
              <a:scrgbClr r="0" g="0" b="0"/>
            </a:effectRef>
            <a:fontRef idx="minor">
              <a:schemeClr val="lt1"/>
            </a:fontRef>
          </p:style>
          <p:txBody>
            <a:bodyPr spcFirstLastPara="0" vert="horz" wrap="square" lIns="85256" tIns="0" rIns="85256" bIns="0" numCol="1" spcCol="1270" anchor="ctr" anchorCtr="0">
              <a:noAutofit/>
            </a:bodyPr>
            <a:lstStyle/>
            <a:p>
              <a:pPr lvl="0" algn="ctr" defTabSz="1066800">
                <a:lnSpc>
                  <a:spcPct val="90000"/>
                </a:lnSpc>
                <a:spcBef>
                  <a:spcPct val="0"/>
                </a:spcBef>
                <a:spcAft>
                  <a:spcPct val="35000"/>
                </a:spcAft>
              </a:pPr>
              <a:r>
                <a:rPr lang="ka-GE" sz="2000" b="1" kern="1200" dirty="0" smtClean="0">
                  <a:solidFill>
                    <a:schemeClr val="bg1"/>
                  </a:solidFill>
                </a:rPr>
                <a:t>გეოგრაფიული აღნიშვნა</a:t>
              </a:r>
              <a:endParaRPr lang="en-IE" sz="2000" b="1" kern="1200" dirty="0">
                <a:solidFill>
                  <a:schemeClr val="bg1"/>
                </a:solidFill>
              </a:endParaRPr>
            </a:p>
          </p:txBody>
        </p:sp>
      </p:grpSp>
      <p:grpSp>
        <p:nvGrpSpPr>
          <p:cNvPr id="25" name="Group 24"/>
          <p:cNvGrpSpPr/>
          <p:nvPr/>
        </p:nvGrpSpPr>
        <p:grpSpPr>
          <a:xfrm>
            <a:off x="380740" y="4908819"/>
            <a:ext cx="2773785" cy="522281"/>
            <a:chOff x="-1091354" y="3029159"/>
            <a:chExt cx="2255603" cy="919029"/>
          </a:xfrm>
        </p:grpSpPr>
        <p:sp>
          <p:nvSpPr>
            <p:cNvPr id="35" name="Rounded Rectangle 34"/>
            <p:cNvSpPr/>
            <p:nvPr/>
          </p:nvSpPr>
          <p:spPr>
            <a:xfrm>
              <a:off x="-1091354" y="3062588"/>
              <a:ext cx="2255603" cy="885600"/>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6" name="Rounded Rectangle 4"/>
            <p:cNvSpPr txBox="1"/>
            <p:nvPr/>
          </p:nvSpPr>
          <p:spPr>
            <a:xfrm>
              <a:off x="-1048122" y="3029159"/>
              <a:ext cx="2169141" cy="7991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256" tIns="0" rIns="85256" bIns="0" numCol="1" spcCol="1270" anchor="ctr" anchorCtr="0">
              <a:noAutofit/>
            </a:bodyPr>
            <a:lstStyle/>
            <a:p>
              <a:pPr lvl="0" algn="ctr" defTabSz="1066800">
                <a:lnSpc>
                  <a:spcPct val="90000"/>
                </a:lnSpc>
                <a:spcBef>
                  <a:spcPct val="0"/>
                </a:spcBef>
                <a:spcAft>
                  <a:spcPct val="35000"/>
                </a:spcAft>
              </a:pPr>
              <a:r>
                <a:rPr lang="ka-GE" sz="2400" b="1" dirty="0" smtClean="0">
                  <a:solidFill>
                    <a:schemeClr val="accent1">
                      <a:lumMod val="50000"/>
                    </a:schemeClr>
                  </a:solidFill>
                </a:rPr>
                <a:t>ახალი ჯიშები</a:t>
              </a:r>
              <a:endParaRPr lang="en-IE" sz="2400" b="1" kern="1200" dirty="0">
                <a:solidFill>
                  <a:schemeClr val="accent1">
                    <a:lumMod val="50000"/>
                  </a:schemeClr>
                </a:solidFill>
              </a:endParaRPr>
            </a:p>
          </p:txBody>
        </p:sp>
      </p:grpSp>
      <p:cxnSp>
        <p:nvCxnSpPr>
          <p:cNvPr id="6" name="Straight Connector 5"/>
          <p:cNvCxnSpPr/>
          <p:nvPr/>
        </p:nvCxnSpPr>
        <p:spPr>
          <a:xfrm>
            <a:off x="3589233" y="1549400"/>
            <a:ext cx="0" cy="3813566"/>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665410" y="3062385"/>
            <a:ext cx="2728632" cy="369332"/>
          </a:xfrm>
          <a:prstGeom prst="rect">
            <a:avLst/>
          </a:prstGeom>
          <a:noFill/>
        </p:spPr>
        <p:txBody>
          <a:bodyPr wrap="none" rtlCol="0">
            <a:spAutoFit/>
          </a:bodyPr>
          <a:lstStyle/>
          <a:p>
            <a:r>
              <a:rPr lang="ka-GE" b="1" dirty="0" smtClean="0">
                <a:solidFill>
                  <a:schemeClr val="accent1">
                    <a:lumMod val="50000"/>
                  </a:schemeClr>
                </a:solidFill>
              </a:rPr>
              <a:t>სამრეწველო საკუთრება</a:t>
            </a:r>
            <a:endParaRPr lang="en-US" b="1" dirty="0">
              <a:solidFill>
                <a:schemeClr val="accent1">
                  <a:lumMod val="50000"/>
                </a:schemeClr>
              </a:solidFill>
            </a:endParaRPr>
          </a:p>
        </p:txBody>
      </p:sp>
    </p:spTree>
    <p:extLst>
      <p:ext uri="{BB962C8B-B14F-4D97-AF65-F5344CB8AC3E}">
        <p14:creationId xmlns:p14="http://schemas.microsoft.com/office/powerpoint/2010/main" val="34090206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6181217"/>
            <a:ext cx="7084464" cy="676783"/>
          </a:xfrm>
          <a:prstGeom prst="rect">
            <a:avLst/>
          </a:prstGeom>
        </p:spPr>
      </p:pic>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4464" y="6181218"/>
            <a:ext cx="5107536" cy="676782"/>
          </a:xfrm>
          <a:prstGeom prst="rect">
            <a:avLst/>
          </a:prstGeom>
        </p:spPr>
      </p:pic>
      <p:pic>
        <p:nvPicPr>
          <p:cNvPr id="12" name="Picture 11"/>
          <p:cNvPicPr>
            <a:picLocks noChangeAspect="1"/>
          </p:cNvPicPr>
          <p:nvPr/>
        </p:nvPicPr>
        <p:blipFill>
          <a:blip r:embed="rId4"/>
          <a:stretch>
            <a:fillRect/>
          </a:stretch>
        </p:blipFill>
        <p:spPr>
          <a:xfrm>
            <a:off x="0" y="40490"/>
            <a:ext cx="2847079" cy="1066892"/>
          </a:xfrm>
          <a:prstGeom prst="rect">
            <a:avLst/>
          </a:prstGeom>
        </p:spPr>
      </p:pic>
      <p:grpSp>
        <p:nvGrpSpPr>
          <p:cNvPr id="26" name="Group 25"/>
          <p:cNvGrpSpPr/>
          <p:nvPr/>
        </p:nvGrpSpPr>
        <p:grpSpPr>
          <a:xfrm>
            <a:off x="4089400" y="400841"/>
            <a:ext cx="4152900" cy="932660"/>
            <a:chOff x="-1091354" y="3062588"/>
            <a:chExt cx="2255603" cy="885600"/>
          </a:xfrm>
          <a:solidFill>
            <a:schemeClr val="accent6">
              <a:lumMod val="60000"/>
              <a:lumOff val="40000"/>
            </a:schemeClr>
          </a:solidFill>
        </p:grpSpPr>
        <p:sp>
          <p:nvSpPr>
            <p:cNvPr id="27" name="Rounded Rectangle 26"/>
            <p:cNvSpPr/>
            <p:nvPr/>
          </p:nvSpPr>
          <p:spPr>
            <a:xfrm>
              <a:off x="-1091354" y="3062588"/>
              <a:ext cx="2255603" cy="885600"/>
            </a:xfrm>
            <a:prstGeom prst="roundRect">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8" name="Rounded Rectangle 4"/>
            <p:cNvSpPr txBox="1"/>
            <p:nvPr/>
          </p:nvSpPr>
          <p:spPr>
            <a:xfrm>
              <a:off x="-930184" y="3121669"/>
              <a:ext cx="2044514" cy="73805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5256" tIns="0" rIns="85256" bIns="0" numCol="1" spcCol="1270" anchor="ctr" anchorCtr="0">
              <a:noAutofit/>
            </a:bodyPr>
            <a:lstStyle/>
            <a:p>
              <a:pPr lvl="0" algn="ctr" defTabSz="1066800">
                <a:lnSpc>
                  <a:spcPct val="90000"/>
                </a:lnSpc>
                <a:spcBef>
                  <a:spcPct val="0"/>
                </a:spcBef>
                <a:spcAft>
                  <a:spcPct val="35000"/>
                </a:spcAft>
              </a:pPr>
              <a:r>
                <a:rPr lang="ka-GE" sz="2400" b="1" kern="1200" dirty="0" smtClean="0">
                  <a:solidFill>
                    <a:schemeClr val="accent1">
                      <a:lumMod val="50000"/>
                    </a:schemeClr>
                  </a:solidFill>
                </a:rPr>
                <a:t>სასაქონლო ნიშნები</a:t>
              </a:r>
              <a:endParaRPr lang="en-IE" sz="2400" b="1" kern="1200" dirty="0">
                <a:solidFill>
                  <a:schemeClr val="accent1">
                    <a:lumMod val="50000"/>
                  </a:schemeClr>
                </a:solidFill>
              </a:endParaRPr>
            </a:p>
          </p:txBody>
        </p:sp>
      </p:grpSp>
      <p:sp>
        <p:nvSpPr>
          <p:cNvPr id="16" name="L-Shape 15"/>
          <p:cNvSpPr/>
          <p:nvPr/>
        </p:nvSpPr>
        <p:spPr>
          <a:xfrm rot="18470797">
            <a:off x="701455" y="2014860"/>
            <a:ext cx="609600" cy="279400"/>
          </a:xfrm>
          <a:prstGeom prst="corne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3"/>
          <p:cNvSpPr txBox="1">
            <a:spLocks/>
          </p:cNvSpPr>
          <p:nvPr/>
        </p:nvSpPr>
        <p:spPr>
          <a:xfrm>
            <a:off x="1543594" y="2048766"/>
            <a:ext cx="10515600" cy="2727926"/>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ka-GE" sz="2400" dirty="0" smtClean="0"/>
              <a:t>ფუნქცია</a:t>
            </a:r>
          </a:p>
          <a:p>
            <a:pPr marL="0" indent="0">
              <a:buNone/>
            </a:pPr>
            <a:endParaRPr lang="ka-GE" sz="2400" dirty="0" smtClean="0"/>
          </a:p>
          <a:p>
            <a:pPr marL="0" indent="0">
              <a:buNone/>
            </a:pPr>
            <a:r>
              <a:rPr lang="ka-GE" sz="2400" dirty="0" smtClean="0"/>
              <a:t>რეგისტრაცია</a:t>
            </a:r>
          </a:p>
          <a:p>
            <a:pPr marL="0" indent="0">
              <a:buNone/>
            </a:pPr>
            <a:endParaRPr lang="ka-GE" sz="2400" dirty="0" smtClean="0"/>
          </a:p>
          <a:p>
            <a:pPr marL="0" indent="0">
              <a:buNone/>
            </a:pPr>
            <a:r>
              <a:rPr lang="ka-GE" sz="2400" dirty="0" smtClean="0"/>
              <a:t>ტერიტორიულობა </a:t>
            </a:r>
          </a:p>
          <a:p>
            <a:pPr marL="0" indent="0">
              <a:buNone/>
            </a:pPr>
            <a:endParaRPr lang="ka-GE" sz="2400" dirty="0"/>
          </a:p>
        </p:txBody>
      </p:sp>
      <p:sp>
        <p:nvSpPr>
          <p:cNvPr id="19" name="L-Shape 18"/>
          <p:cNvSpPr/>
          <p:nvPr/>
        </p:nvSpPr>
        <p:spPr>
          <a:xfrm rot="18470797">
            <a:off x="701455" y="2851799"/>
            <a:ext cx="609600" cy="279400"/>
          </a:xfrm>
          <a:prstGeom prst="corne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Shape 19"/>
          <p:cNvSpPr/>
          <p:nvPr/>
        </p:nvSpPr>
        <p:spPr>
          <a:xfrm rot="18470797">
            <a:off x="779520" y="3864987"/>
            <a:ext cx="609600" cy="279400"/>
          </a:xfrm>
          <a:prstGeom prst="corne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82919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6181217"/>
            <a:ext cx="7084464" cy="676783"/>
          </a:xfrm>
          <a:prstGeom prst="rect">
            <a:avLst/>
          </a:prstGeom>
        </p:spPr>
      </p:pic>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4464" y="6181218"/>
            <a:ext cx="5107536" cy="676782"/>
          </a:xfrm>
          <a:prstGeom prst="rect">
            <a:avLst/>
          </a:prstGeom>
        </p:spPr>
      </p:pic>
      <p:pic>
        <p:nvPicPr>
          <p:cNvPr id="12" name="Picture 11"/>
          <p:cNvPicPr>
            <a:picLocks noChangeAspect="1"/>
          </p:cNvPicPr>
          <p:nvPr/>
        </p:nvPicPr>
        <p:blipFill>
          <a:blip r:embed="rId4"/>
          <a:stretch>
            <a:fillRect/>
          </a:stretch>
        </p:blipFill>
        <p:spPr>
          <a:xfrm>
            <a:off x="0" y="40490"/>
            <a:ext cx="2847079" cy="1066892"/>
          </a:xfrm>
          <a:prstGeom prst="rect">
            <a:avLst/>
          </a:prstGeom>
        </p:spPr>
      </p:pic>
      <p:grpSp>
        <p:nvGrpSpPr>
          <p:cNvPr id="26" name="Group 25"/>
          <p:cNvGrpSpPr/>
          <p:nvPr/>
        </p:nvGrpSpPr>
        <p:grpSpPr>
          <a:xfrm>
            <a:off x="4089400" y="400841"/>
            <a:ext cx="4152900" cy="932660"/>
            <a:chOff x="-1091354" y="3062588"/>
            <a:chExt cx="2255603" cy="885600"/>
          </a:xfrm>
          <a:solidFill>
            <a:schemeClr val="accent6">
              <a:lumMod val="60000"/>
              <a:lumOff val="40000"/>
            </a:schemeClr>
          </a:solidFill>
        </p:grpSpPr>
        <p:sp>
          <p:nvSpPr>
            <p:cNvPr id="27" name="Rounded Rectangle 26"/>
            <p:cNvSpPr/>
            <p:nvPr/>
          </p:nvSpPr>
          <p:spPr>
            <a:xfrm>
              <a:off x="-1091354" y="3062588"/>
              <a:ext cx="2255603" cy="885600"/>
            </a:xfrm>
            <a:prstGeom prst="roundRect">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8" name="Rounded Rectangle 4"/>
            <p:cNvSpPr txBox="1"/>
            <p:nvPr/>
          </p:nvSpPr>
          <p:spPr>
            <a:xfrm>
              <a:off x="-930184" y="3121669"/>
              <a:ext cx="2044514" cy="73805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5256" tIns="0" rIns="85256" bIns="0" numCol="1" spcCol="1270" anchor="ctr" anchorCtr="0">
              <a:noAutofit/>
            </a:bodyPr>
            <a:lstStyle/>
            <a:p>
              <a:pPr lvl="0" algn="ctr" defTabSz="1066800">
                <a:lnSpc>
                  <a:spcPct val="90000"/>
                </a:lnSpc>
                <a:spcBef>
                  <a:spcPct val="0"/>
                </a:spcBef>
                <a:spcAft>
                  <a:spcPct val="35000"/>
                </a:spcAft>
              </a:pPr>
              <a:r>
                <a:rPr lang="ka-GE" sz="2400" b="1" kern="1200" dirty="0" smtClean="0">
                  <a:solidFill>
                    <a:schemeClr val="accent1">
                      <a:lumMod val="50000"/>
                    </a:schemeClr>
                  </a:solidFill>
                </a:rPr>
                <a:t>სასაქონლო ნიშნები</a:t>
              </a:r>
              <a:endParaRPr lang="en-IE" sz="2400" b="1" kern="1200" dirty="0">
                <a:solidFill>
                  <a:schemeClr val="accent1">
                    <a:lumMod val="50000"/>
                  </a:schemeClr>
                </a:solidFill>
              </a:endParaRPr>
            </a:p>
          </p:txBody>
        </p:sp>
      </p:grpSp>
      <p:sp>
        <p:nvSpPr>
          <p:cNvPr id="8" name="Rounded Rectangle 7"/>
          <p:cNvSpPr/>
          <p:nvPr/>
        </p:nvSpPr>
        <p:spPr>
          <a:xfrm>
            <a:off x="2520895" y="1762803"/>
            <a:ext cx="2045212" cy="959032"/>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dirty="0" smtClean="0">
                <a:solidFill>
                  <a:schemeClr val="accent1">
                    <a:lumMod val="50000"/>
                  </a:schemeClr>
                </a:solidFill>
              </a:rPr>
              <a:t>სიმბოლო</a:t>
            </a:r>
            <a:endParaRPr lang="en-US" sz="2000" dirty="0">
              <a:solidFill>
                <a:schemeClr val="accent1">
                  <a:lumMod val="50000"/>
                </a:schemeClr>
              </a:solidFill>
            </a:endParaRPr>
          </a:p>
        </p:txBody>
      </p:sp>
      <p:sp>
        <p:nvSpPr>
          <p:cNvPr id="10" name="Rounded Rectangle 9"/>
          <p:cNvSpPr/>
          <p:nvPr/>
        </p:nvSpPr>
        <p:spPr>
          <a:xfrm>
            <a:off x="5151723" y="1762803"/>
            <a:ext cx="2026744" cy="939438"/>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dirty="0" smtClean="0">
                <a:solidFill>
                  <a:schemeClr val="bg1"/>
                </a:solidFill>
              </a:rPr>
              <a:t>განსხვავება</a:t>
            </a:r>
            <a:endParaRPr lang="en-US" sz="2000" dirty="0">
              <a:solidFill>
                <a:schemeClr val="bg1"/>
              </a:solidFill>
            </a:endParaRPr>
          </a:p>
        </p:txBody>
      </p:sp>
      <p:sp>
        <p:nvSpPr>
          <p:cNvPr id="11" name="Rounded Rectangle 10"/>
          <p:cNvSpPr/>
          <p:nvPr/>
        </p:nvSpPr>
        <p:spPr>
          <a:xfrm>
            <a:off x="4489582" y="3719395"/>
            <a:ext cx="1675513" cy="666228"/>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smtClean="0">
                <a:solidFill>
                  <a:schemeClr val="bg1"/>
                </a:solidFill>
              </a:rPr>
              <a:t>მწარმოებელი 1</a:t>
            </a:r>
            <a:endParaRPr lang="en-US" sz="1600" dirty="0">
              <a:solidFill>
                <a:schemeClr val="bg1"/>
              </a:solidFill>
            </a:endParaRPr>
          </a:p>
        </p:txBody>
      </p:sp>
      <p:sp>
        <p:nvSpPr>
          <p:cNvPr id="13" name="Rounded Rectangle 12"/>
          <p:cNvSpPr/>
          <p:nvPr/>
        </p:nvSpPr>
        <p:spPr>
          <a:xfrm>
            <a:off x="7973585" y="1772600"/>
            <a:ext cx="2171901" cy="93943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dirty="0" smtClean="0">
                <a:solidFill>
                  <a:schemeClr val="bg1"/>
                </a:solidFill>
              </a:rPr>
              <a:t>საქონელი/</a:t>
            </a:r>
          </a:p>
          <a:p>
            <a:pPr algn="ctr"/>
            <a:r>
              <a:rPr lang="ka-GE" sz="2000" dirty="0" smtClean="0">
                <a:solidFill>
                  <a:schemeClr val="bg1"/>
                </a:solidFill>
              </a:rPr>
              <a:t>მომსახურება</a:t>
            </a:r>
            <a:endParaRPr lang="en-US" sz="2000" dirty="0">
              <a:solidFill>
                <a:schemeClr val="bg1"/>
              </a:solidFill>
            </a:endParaRPr>
          </a:p>
        </p:txBody>
      </p:sp>
      <p:sp>
        <p:nvSpPr>
          <p:cNvPr id="2" name="Right Brace 1"/>
          <p:cNvSpPr/>
          <p:nvPr/>
        </p:nvSpPr>
        <p:spPr>
          <a:xfrm rot="5400000">
            <a:off x="5878588" y="247894"/>
            <a:ext cx="665600" cy="6178732"/>
          </a:xfrm>
          <a:prstGeom prst="rightBrace">
            <a:avLst>
              <a:gd name="adj1" fmla="val 8333"/>
              <a:gd name="adj2" fmla="val 4634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iley Face 5"/>
          <p:cNvSpPr/>
          <p:nvPr/>
        </p:nvSpPr>
        <p:spPr>
          <a:xfrm>
            <a:off x="5992972" y="5087592"/>
            <a:ext cx="1091492" cy="954367"/>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loud 6"/>
          <p:cNvSpPr/>
          <p:nvPr/>
        </p:nvSpPr>
        <p:spPr>
          <a:xfrm>
            <a:off x="7084464" y="4570594"/>
            <a:ext cx="1325453" cy="927463"/>
          </a:xfrm>
          <a:prstGeom prst="clou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200" dirty="0" smtClean="0"/>
              <a:t>რომელი ვიყიდო?</a:t>
            </a:r>
            <a:endParaRPr lang="en-US" sz="1200" dirty="0"/>
          </a:p>
        </p:txBody>
      </p:sp>
      <p:sp>
        <p:nvSpPr>
          <p:cNvPr id="17" name="Rounded Rectangle 16"/>
          <p:cNvSpPr/>
          <p:nvPr/>
        </p:nvSpPr>
        <p:spPr>
          <a:xfrm>
            <a:off x="6716670" y="3733802"/>
            <a:ext cx="1675513" cy="666228"/>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smtClean="0">
                <a:solidFill>
                  <a:schemeClr val="bg1"/>
                </a:solidFill>
              </a:rPr>
              <a:t>მწარმოებელი 2</a:t>
            </a:r>
            <a:endParaRPr lang="en-US" sz="1600" dirty="0">
              <a:solidFill>
                <a:schemeClr val="bg1"/>
              </a:solidFill>
            </a:endParaRPr>
          </a:p>
        </p:txBody>
      </p:sp>
    </p:spTree>
    <p:extLst>
      <p:ext uri="{BB962C8B-B14F-4D97-AF65-F5344CB8AC3E}">
        <p14:creationId xmlns:p14="http://schemas.microsoft.com/office/powerpoint/2010/main" val="13914337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25137" y="2017808"/>
            <a:ext cx="10515600" cy="3191066"/>
          </a:xfrm>
          <a:prstGeom prst="rect">
            <a:avLst/>
          </a:prstGeom>
        </p:spPr>
        <p:txBody>
          <a:bodyPr>
            <a:spAutoFit/>
          </a:bodyPr>
          <a:lstStyle/>
          <a:p>
            <a:pPr marL="285750" indent="-285750">
              <a:buFont typeface="Wingdings" panose="05000000000000000000" pitchFamily="2" charset="2"/>
              <a:buChar char="ü"/>
            </a:pPr>
            <a:r>
              <a:rPr lang="ka-GE" sz="2400" dirty="0"/>
              <a:t>სიტყვა ან </a:t>
            </a:r>
            <a:r>
              <a:rPr lang="ka-GE" sz="2400" dirty="0" smtClean="0"/>
              <a:t>სიტყვები</a:t>
            </a:r>
          </a:p>
          <a:p>
            <a:pPr marL="285750" indent="-285750">
              <a:buFont typeface="Wingdings" panose="05000000000000000000" pitchFamily="2" charset="2"/>
              <a:buChar char="ü"/>
            </a:pPr>
            <a:r>
              <a:rPr lang="ka-GE" sz="2400" dirty="0" smtClean="0"/>
              <a:t>ადამიანის სახელი</a:t>
            </a:r>
          </a:p>
          <a:p>
            <a:pPr marL="285750" indent="-285750">
              <a:buFont typeface="Wingdings" panose="05000000000000000000" pitchFamily="2" charset="2"/>
              <a:buChar char="ü"/>
            </a:pPr>
            <a:r>
              <a:rPr lang="ka-GE" sz="2400" dirty="0" smtClean="0"/>
              <a:t>ასოები</a:t>
            </a:r>
          </a:p>
          <a:p>
            <a:pPr marL="285750" indent="-285750">
              <a:buFont typeface="Wingdings" panose="05000000000000000000" pitchFamily="2" charset="2"/>
              <a:buChar char="ü"/>
            </a:pPr>
            <a:r>
              <a:rPr lang="ka-GE" sz="2400" dirty="0" smtClean="0"/>
              <a:t>ციფრები</a:t>
            </a:r>
          </a:p>
          <a:p>
            <a:pPr marL="285750" indent="-285750">
              <a:buFont typeface="Wingdings" panose="05000000000000000000" pitchFamily="2" charset="2"/>
              <a:buChar char="ü"/>
            </a:pPr>
            <a:r>
              <a:rPr lang="ka-GE" sz="2400" dirty="0" smtClean="0"/>
              <a:t>ბგერები</a:t>
            </a:r>
          </a:p>
          <a:p>
            <a:pPr marL="285750" indent="-285750">
              <a:buFont typeface="Wingdings" panose="05000000000000000000" pitchFamily="2" charset="2"/>
              <a:buChar char="ü"/>
            </a:pPr>
            <a:r>
              <a:rPr lang="ka-GE" sz="2400" dirty="0" smtClean="0"/>
              <a:t>გამოსახულება</a:t>
            </a:r>
          </a:p>
          <a:p>
            <a:pPr marL="285750" indent="-285750">
              <a:buFont typeface="Wingdings" panose="05000000000000000000" pitchFamily="2" charset="2"/>
              <a:buChar char="ü"/>
            </a:pPr>
            <a:r>
              <a:rPr lang="ka-GE" sz="2400" dirty="0" smtClean="0"/>
              <a:t>სამგანზომილებიანი ფიგურა</a:t>
            </a:r>
            <a:endParaRPr lang="en-US" sz="2400" dirty="0"/>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56419"/>
            <a:ext cx="7178467" cy="901581"/>
          </a:xfrm>
          <a:prstGeom prst="rect">
            <a:avLst/>
          </a:prstGeom>
        </p:spPr>
      </p:pic>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4464" y="5956419"/>
            <a:ext cx="5107536" cy="901581"/>
          </a:xfrm>
          <a:prstGeom prst="rect">
            <a:avLst/>
          </a:prstGeom>
        </p:spPr>
      </p:pic>
      <p:pic>
        <p:nvPicPr>
          <p:cNvPr id="7" name="Picture 6"/>
          <p:cNvPicPr>
            <a:picLocks noChangeAspect="1"/>
          </p:cNvPicPr>
          <p:nvPr/>
        </p:nvPicPr>
        <p:blipFill>
          <a:blip r:embed="rId4"/>
          <a:stretch>
            <a:fillRect/>
          </a:stretch>
        </p:blipFill>
        <p:spPr>
          <a:xfrm>
            <a:off x="0" y="40490"/>
            <a:ext cx="2847079" cy="1066892"/>
          </a:xfrm>
          <a:prstGeom prst="rect">
            <a:avLst/>
          </a:prstGeom>
        </p:spPr>
      </p:pic>
      <p:sp>
        <p:nvSpPr>
          <p:cNvPr id="11" name="Rounded Rectangle 10"/>
          <p:cNvSpPr/>
          <p:nvPr/>
        </p:nvSpPr>
        <p:spPr>
          <a:xfrm>
            <a:off x="4793832" y="507472"/>
            <a:ext cx="2045212" cy="959032"/>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dirty="0" smtClean="0">
                <a:solidFill>
                  <a:schemeClr val="accent1">
                    <a:lumMod val="50000"/>
                  </a:schemeClr>
                </a:solidFill>
              </a:rPr>
              <a:t>სიმბოლო</a:t>
            </a:r>
            <a:endParaRPr lang="en-US" sz="2000" dirty="0">
              <a:solidFill>
                <a:schemeClr val="accent1">
                  <a:lumMod val="50000"/>
                </a:schemeClr>
              </a:solidFill>
            </a:endParaRPr>
          </a:p>
        </p:txBody>
      </p:sp>
    </p:spTree>
    <p:extLst>
      <p:ext uri="{BB962C8B-B14F-4D97-AF65-F5344CB8AC3E}">
        <p14:creationId xmlns:p14="http://schemas.microsoft.com/office/powerpoint/2010/main" val="1840126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56419"/>
            <a:ext cx="7178467" cy="901581"/>
          </a:xfrm>
          <a:prstGeom prst="rect">
            <a:avLst/>
          </a:prstGeom>
        </p:spPr>
      </p:pic>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4464" y="5956419"/>
            <a:ext cx="5107536" cy="901581"/>
          </a:xfrm>
          <a:prstGeom prst="rect">
            <a:avLst/>
          </a:prstGeom>
        </p:spPr>
      </p:pic>
      <p:pic>
        <p:nvPicPr>
          <p:cNvPr id="7" name="Picture 6"/>
          <p:cNvPicPr>
            <a:picLocks noChangeAspect="1"/>
          </p:cNvPicPr>
          <p:nvPr/>
        </p:nvPicPr>
        <p:blipFill>
          <a:blip r:embed="rId4"/>
          <a:stretch>
            <a:fillRect/>
          </a:stretch>
        </p:blipFill>
        <p:spPr>
          <a:xfrm>
            <a:off x="0" y="40490"/>
            <a:ext cx="2847079" cy="1066892"/>
          </a:xfrm>
          <a:prstGeom prst="rect">
            <a:avLst/>
          </a:prstGeom>
        </p:spPr>
      </p:pic>
      <p:sp>
        <p:nvSpPr>
          <p:cNvPr id="11" name="Rounded Rectangle 10"/>
          <p:cNvSpPr/>
          <p:nvPr/>
        </p:nvSpPr>
        <p:spPr>
          <a:xfrm>
            <a:off x="4793832" y="507472"/>
            <a:ext cx="2045212" cy="959032"/>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dirty="0" smtClean="0">
                <a:solidFill>
                  <a:schemeClr val="accent1">
                    <a:lumMod val="50000"/>
                  </a:schemeClr>
                </a:solidFill>
              </a:rPr>
              <a:t>სიმბოლო</a:t>
            </a:r>
            <a:endParaRPr lang="en-US" sz="2000" dirty="0">
              <a:solidFill>
                <a:schemeClr val="accent1">
                  <a:lumMod val="50000"/>
                </a:schemeClr>
              </a:solidFill>
            </a:endParaRPr>
          </a:p>
        </p:txBody>
      </p:sp>
      <p:sp>
        <p:nvSpPr>
          <p:cNvPr id="8" name="Content Placeholder 2"/>
          <p:cNvSpPr>
            <a:spLocks noGrp="1"/>
          </p:cNvSpPr>
          <p:nvPr>
            <p:ph idx="1"/>
          </p:nvPr>
        </p:nvSpPr>
        <p:spPr>
          <a:xfrm>
            <a:off x="352698" y="1921537"/>
            <a:ext cx="7520940" cy="3579849"/>
          </a:xfrm>
        </p:spPr>
        <p:txBody>
          <a:bodyPr>
            <a:normAutofit/>
          </a:bodyPr>
          <a:lstStyle/>
          <a:p>
            <a:r>
              <a:rPr lang="ka-GE" dirty="0" smtClean="0"/>
              <a:t>სიტყვიერი</a:t>
            </a:r>
            <a:endParaRPr lang="en-US" sz="2400" dirty="0" smtClean="0"/>
          </a:p>
          <a:p>
            <a:pPr marL="0" indent="0">
              <a:buNone/>
            </a:pPr>
            <a:r>
              <a:rPr lang="en-US" sz="2400" dirty="0" smtClean="0"/>
              <a:t>Coca-cola </a:t>
            </a:r>
            <a:endParaRPr lang="en-US" sz="2400" dirty="0"/>
          </a:p>
          <a:p>
            <a:pPr marL="0" indent="0">
              <a:buNone/>
            </a:pPr>
            <a:r>
              <a:rPr lang="en-US" sz="2400" dirty="0" err="1" smtClean="0"/>
              <a:t>Ebay</a:t>
            </a:r>
            <a:endParaRPr lang="en-US" sz="2400" dirty="0" smtClean="0"/>
          </a:p>
          <a:p>
            <a:pPr marL="0" indent="0">
              <a:buNone/>
            </a:pPr>
            <a:r>
              <a:rPr lang="en-US" sz="2400" dirty="0" smtClean="0"/>
              <a:t>Google</a:t>
            </a:r>
          </a:p>
          <a:p>
            <a:pPr marL="0" indent="0">
              <a:buNone/>
            </a:pPr>
            <a:r>
              <a:rPr lang="en-US" sz="2400" dirty="0" smtClean="0"/>
              <a:t>Windows</a:t>
            </a:r>
          </a:p>
          <a:p>
            <a:pPr marL="0" indent="0">
              <a:buNone/>
            </a:pPr>
            <a:r>
              <a:rPr lang="en-US" sz="2400" dirty="0" smtClean="0"/>
              <a:t>intel</a:t>
            </a:r>
            <a:endParaRPr lang="ru-RU"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1618" y="2650838"/>
            <a:ext cx="1943100" cy="1762125"/>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9181" y="4219632"/>
            <a:ext cx="1814513" cy="1209675"/>
          </a:xfrm>
          <a:prstGeom prst="rect">
            <a:avLst/>
          </a:prstGeom>
        </p:spPr>
      </p:pic>
      <p:pic>
        <p:nvPicPr>
          <p:cNvPr id="12" name="Content Placeholder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45201" y="1846198"/>
            <a:ext cx="2447925" cy="1866900"/>
          </a:xfrm>
          <a:prstGeom prst="rect">
            <a:avLst/>
          </a:prstGeom>
        </p:spPr>
      </p:pic>
      <p:pic>
        <p:nvPicPr>
          <p:cNvPr id="13" name="Picture 3" descr="C:\Users\Gvantsa\Desktop\tm 2.jpg"/>
          <p:cNvPicPr>
            <a:picLocks noChangeAspect="1" noChangeArrowheads="1"/>
          </p:cNvPicPr>
          <p:nvPr/>
        </p:nvPicPr>
        <p:blipFill>
          <a:blip r:embed="rId8"/>
          <a:srcRect/>
          <a:stretch>
            <a:fillRect/>
          </a:stretch>
        </p:blipFill>
        <p:spPr bwMode="auto">
          <a:xfrm>
            <a:off x="9603777" y="3684258"/>
            <a:ext cx="1676400" cy="1219200"/>
          </a:xfrm>
          <a:prstGeom prst="rect">
            <a:avLst/>
          </a:prstGeom>
          <a:noFill/>
        </p:spPr>
      </p:pic>
    </p:spTree>
    <p:extLst>
      <p:ext uri="{BB962C8B-B14F-4D97-AF65-F5344CB8AC3E}">
        <p14:creationId xmlns:p14="http://schemas.microsoft.com/office/powerpoint/2010/main" val="3798061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56419"/>
            <a:ext cx="7178467" cy="901581"/>
          </a:xfrm>
          <a:prstGeom prst="rect">
            <a:avLst/>
          </a:prstGeom>
        </p:spPr>
      </p:pic>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4464" y="5956419"/>
            <a:ext cx="5107536" cy="901581"/>
          </a:xfrm>
          <a:prstGeom prst="rect">
            <a:avLst/>
          </a:prstGeom>
        </p:spPr>
      </p:pic>
      <p:pic>
        <p:nvPicPr>
          <p:cNvPr id="7" name="Picture 6"/>
          <p:cNvPicPr>
            <a:picLocks noChangeAspect="1"/>
          </p:cNvPicPr>
          <p:nvPr/>
        </p:nvPicPr>
        <p:blipFill>
          <a:blip r:embed="rId4"/>
          <a:stretch>
            <a:fillRect/>
          </a:stretch>
        </p:blipFill>
        <p:spPr>
          <a:xfrm>
            <a:off x="0" y="40490"/>
            <a:ext cx="2847079" cy="1066892"/>
          </a:xfrm>
          <a:prstGeom prst="rect">
            <a:avLst/>
          </a:prstGeom>
        </p:spPr>
      </p:pic>
      <p:sp>
        <p:nvSpPr>
          <p:cNvPr id="11" name="Rounded Rectangle 10"/>
          <p:cNvSpPr/>
          <p:nvPr/>
        </p:nvSpPr>
        <p:spPr>
          <a:xfrm>
            <a:off x="4793832" y="507472"/>
            <a:ext cx="2045212" cy="959032"/>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dirty="0" smtClean="0">
                <a:solidFill>
                  <a:schemeClr val="accent1">
                    <a:lumMod val="50000"/>
                  </a:schemeClr>
                </a:solidFill>
              </a:rPr>
              <a:t>სიმბოლო</a:t>
            </a:r>
            <a:endParaRPr lang="en-US" sz="2000" dirty="0">
              <a:solidFill>
                <a:schemeClr val="accent1">
                  <a:lumMod val="50000"/>
                </a:schemeClr>
              </a:solidFill>
            </a:endParaRPr>
          </a:p>
        </p:txBody>
      </p:sp>
      <p:sp>
        <p:nvSpPr>
          <p:cNvPr id="3" name="TextBox 2"/>
          <p:cNvSpPr txBox="1"/>
          <p:nvPr/>
        </p:nvSpPr>
        <p:spPr>
          <a:xfrm>
            <a:off x="3918857" y="1841862"/>
            <a:ext cx="4441372" cy="369332"/>
          </a:xfrm>
          <a:prstGeom prst="rect">
            <a:avLst/>
          </a:prstGeom>
          <a:noFill/>
        </p:spPr>
        <p:txBody>
          <a:bodyPr wrap="square" rtlCol="0">
            <a:spAutoFit/>
          </a:bodyPr>
          <a:lstStyle/>
          <a:p>
            <a:r>
              <a:rPr lang="ka-GE" b="1" dirty="0" smtClean="0">
                <a:solidFill>
                  <a:schemeClr val="accent1">
                    <a:lumMod val="50000"/>
                  </a:schemeClr>
                </a:solidFill>
              </a:rPr>
              <a:t>არატრადიციული სასაქონლო ნიშნები</a:t>
            </a:r>
            <a:endParaRPr lang="en-US" b="1" dirty="0">
              <a:solidFill>
                <a:schemeClr val="accent1">
                  <a:lumMod val="50000"/>
                </a:schemeClr>
              </a:solidFill>
            </a:endParaRPr>
          </a:p>
        </p:txBody>
      </p:sp>
      <p:pic>
        <p:nvPicPr>
          <p:cNvPr id="14" name="Picture 2" descr="C:\Users\adalakishvili\Desktop\cinam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538" y="3071948"/>
            <a:ext cx="2255107" cy="225510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822959" y="2457933"/>
            <a:ext cx="4441372" cy="369332"/>
          </a:xfrm>
          <a:prstGeom prst="rect">
            <a:avLst/>
          </a:prstGeom>
          <a:noFill/>
        </p:spPr>
        <p:txBody>
          <a:bodyPr wrap="square" rtlCol="0">
            <a:spAutoFit/>
          </a:bodyPr>
          <a:lstStyle/>
          <a:p>
            <a:r>
              <a:rPr lang="ka-GE" b="1" dirty="0" smtClean="0">
                <a:solidFill>
                  <a:schemeClr val="accent1">
                    <a:lumMod val="50000"/>
                  </a:schemeClr>
                </a:solidFill>
              </a:rPr>
              <a:t>დარიჩინის სურნელი</a:t>
            </a:r>
            <a:endParaRPr lang="en-US" b="1" dirty="0">
              <a:solidFill>
                <a:schemeClr val="accent1">
                  <a:lumMod val="50000"/>
                </a:schemeClr>
              </a:solidFill>
            </a:endParaRPr>
          </a:p>
        </p:txBody>
      </p:sp>
      <p:pic>
        <p:nvPicPr>
          <p:cNvPr id="16" name="Picture 4" descr="C:\Users\adalakishvili\Desktop\download (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31888" y="2618929"/>
            <a:ext cx="1949619" cy="292975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9031888" y="2211194"/>
            <a:ext cx="4441372" cy="369332"/>
          </a:xfrm>
          <a:prstGeom prst="rect">
            <a:avLst/>
          </a:prstGeom>
          <a:noFill/>
        </p:spPr>
        <p:txBody>
          <a:bodyPr wrap="square" rtlCol="0">
            <a:spAutoFit/>
          </a:bodyPr>
          <a:lstStyle/>
          <a:p>
            <a:r>
              <a:rPr lang="ka-GE" b="1" dirty="0" smtClean="0">
                <a:solidFill>
                  <a:schemeClr val="accent1">
                    <a:lumMod val="50000"/>
                  </a:schemeClr>
                </a:solidFill>
              </a:rPr>
              <a:t>შეხება (</a:t>
            </a:r>
            <a:r>
              <a:rPr lang="en-US" b="1" dirty="0" smtClean="0">
                <a:solidFill>
                  <a:schemeClr val="accent1">
                    <a:lumMod val="50000"/>
                  </a:schemeClr>
                </a:solidFill>
              </a:rPr>
              <a:t>Touch marks)</a:t>
            </a:r>
            <a:endParaRPr lang="en-US" b="1" dirty="0">
              <a:solidFill>
                <a:schemeClr val="accent1">
                  <a:lumMod val="50000"/>
                </a:schemeClr>
              </a:solidFill>
            </a:endParaRP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93832" y="3297783"/>
            <a:ext cx="3001202" cy="2250902"/>
          </a:xfrm>
          <a:prstGeom prst="rect">
            <a:avLst/>
          </a:prstGeom>
        </p:spPr>
      </p:pic>
      <p:sp>
        <p:nvSpPr>
          <p:cNvPr id="18" name="TextBox 17"/>
          <p:cNvSpPr txBox="1"/>
          <p:nvPr/>
        </p:nvSpPr>
        <p:spPr>
          <a:xfrm>
            <a:off x="5196860" y="2469659"/>
            <a:ext cx="4441372" cy="369332"/>
          </a:xfrm>
          <a:prstGeom prst="rect">
            <a:avLst/>
          </a:prstGeom>
          <a:noFill/>
        </p:spPr>
        <p:txBody>
          <a:bodyPr wrap="square" rtlCol="0">
            <a:spAutoFit/>
          </a:bodyPr>
          <a:lstStyle/>
          <a:p>
            <a:r>
              <a:rPr lang="ka-GE" b="1" dirty="0" smtClean="0">
                <a:solidFill>
                  <a:schemeClr val="accent1">
                    <a:lumMod val="50000"/>
                  </a:schemeClr>
                </a:solidFill>
              </a:rPr>
              <a:t>ნოკიას ხმა</a:t>
            </a:r>
            <a:endParaRPr lang="en-US" b="1" dirty="0">
              <a:solidFill>
                <a:schemeClr val="accent1">
                  <a:lumMod val="50000"/>
                </a:schemeClr>
              </a:solidFill>
            </a:endParaRPr>
          </a:p>
        </p:txBody>
      </p:sp>
    </p:spTree>
    <p:extLst>
      <p:ext uri="{BB962C8B-B14F-4D97-AF65-F5344CB8AC3E}">
        <p14:creationId xmlns:p14="http://schemas.microsoft.com/office/powerpoint/2010/main" val="1969724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6181217"/>
            <a:ext cx="7084464" cy="676783"/>
          </a:xfrm>
          <a:prstGeom prst="rect">
            <a:avLst/>
          </a:prstGeom>
        </p:spPr>
      </p:pic>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4464" y="6181218"/>
            <a:ext cx="5107536" cy="676782"/>
          </a:xfrm>
          <a:prstGeom prst="rect">
            <a:avLst/>
          </a:prstGeom>
        </p:spPr>
      </p:pic>
      <p:pic>
        <p:nvPicPr>
          <p:cNvPr id="12" name="Picture 11"/>
          <p:cNvPicPr>
            <a:picLocks noChangeAspect="1"/>
          </p:cNvPicPr>
          <p:nvPr/>
        </p:nvPicPr>
        <p:blipFill>
          <a:blip r:embed="rId4"/>
          <a:stretch>
            <a:fillRect/>
          </a:stretch>
        </p:blipFill>
        <p:spPr>
          <a:xfrm>
            <a:off x="0" y="40490"/>
            <a:ext cx="2847079" cy="1066892"/>
          </a:xfrm>
          <a:prstGeom prst="rect">
            <a:avLst/>
          </a:prstGeom>
        </p:spPr>
      </p:pic>
      <p:sp>
        <p:nvSpPr>
          <p:cNvPr id="10" name="Rounded Rectangle 9"/>
          <p:cNvSpPr/>
          <p:nvPr/>
        </p:nvSpPr>
        <p:spPr>
          <a:xfrm>
            <a:off x="5057720" y="378140"/>
            <a:ext cx="2026744" cy="939438"/>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dirty="0" smtClean="0">
                <a:solidFill>
                  <a:schemeClr val="bg1"/>
                </a:solidFill>
              </a:rPr>
              <a:t>განსხვავება</a:t>
            </a:r>
            <a:endParaRPr lang="en-US" sz="2000" dirty="0">
              <a:solidFill>
                <a:schemeClr val="bg1"/>
              </a:solidFill>
            </a:endParaRPr>
          </a:p>
        </p:txBody>
      </p:sp>
      <p:pic>
        <p:nvPicPr>
          <p:cNvPr id="18" name="Picture 2" descr="C:\Users\adalakishvili\Desktop\big_decision_1200x62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26086" y="4031214"/>
            <a:ext cx="3009900" cy="1572673"/>
          </a:xfrm>
          <a:prstGeom prst="rect">
            <a:avLst/>
          </a:prstGeom>
          <a:noFill/>
          <a:extLst>
            <a:ext uri="{909E8E84-426E-40DD-AFC4-6F175D3DCCD1}">
              <a14:hiddenFill xmlns:a14="http://schemas.microsoft.com/office/drawing/2010/main">
                <a:solidFill>
                  <a:srgbClr val="FFFFFF"/>
                </a:solidFill>
              </a14:hiddenFill>
            </a:ext>
          </a:extLst>
        </p:spPr>
      </p:pic>
      <p:sp>
        <p:nvSpPr>
          <p:cNvPr id="19" name="Rounded Rectangle 18"/>
          <p:cNvSpPr/>
          <p:nvPr/>
        </p:nvSpPr>
        <p:spPr>
          <a:xfrm>
            <a:off x="1311243" y="1841180"/>
            <a:ext cx="2026744" cy="939438"/>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dirty="0" smtClean="0">
                <a:solidFill>
                  <a:schemeClr val="bg1"/>
                </a:solidFill>
              </a:rPr>
              <a:t>ვინ არის მწარმოებელი?</a:t>
            </a:r>
            <a:endParaRPr lang="en-US" sz="2000" dirty="0">
              <a:solidFill>
                <a:schemeClr val="bg1"/>
              </a:solidFill>
            </a:endParaRPr>
          </a:p>
        </p:txBody>
      </p:sp>
      <p:sp>
        <p:nvSpPr>
          <p:cNvPr id="3" name="Down Arrow 2"/>
          <p:cNvSpPr/>
          <p:nvPr/>
        </p:nvSpPr>
        <p:spPr>
          <a:xfrm>
            <a:off x="2076994" y="3174580"/>
            <a:ext cx="535577" cy="856634"/>
          </a:xfrm>
          <a:prstGeom prst="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423539" y="4597507"/>
            <a:ext cx="1675513" cy="66622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smtClean="0">
                <a:solidFill>
                  <a:schemeClr val="bg1"/>
                </a:solidFill>
              </a:rPr>
              <a:t>ხარისხი</a:t>
            </a:r>
            <a:endParaRPr lang="en-US" sz="1600" dirty="0">
              <a:solidFill>
                <a:schemeClr val="bg1"/>
              </a:solidFill>
            </a:endParaRPr>
          </a:p>
        </p:txBody>
      </p:sp>
      <p:sp>
        <p:nvSpPr>
          <p:cNvPr id="9" name="TextBox 8"/>
          <p:cNvSpPr txBox="1"/>
          <p:nvPr/>
        </p:nvSpPr>
        <p:spPr>
          <a:xfrm>
            <a:off x="8085909" y="3174580"/>
            <a:ext cx="317716" cy="400110"/>
          </a:xfrm>
          <a:prstGeom prst="rect">
            <a:avLst/>
          </a:prstGeom>
          <a:noFill/>
        </p:spPr>
        <p:txBody>
          <a:bodyPr wrap="none" rtlCol="0">
            <a:spAutoFit/>
          </a:bodyPr>
          <a:lstStyle/>
          <a:p>
            <a:r>
              <a:rPr lang="en-US" sz="2000" dirty="0"/>
              <a:t>X</a:t>
            </a:r>
          </a:p>
        </p:txBody>
      </p:sp>
      <p:sp>
        <p:nvSpPr>
          <p:cNvPr id="22" name="TextBox 21"/>
          <p:cNvSpPr txBox="1"/>
          <p:nvPr/>
        </p:nvSpPr>
        <p:spPr>
          <a:xfrm>
            <a:off x="9320516" y="3187273"/>
            <a:ext cx="317716" cy="400110"/>
          </a:xfrm>
          <a:prstGeom prst="rect">
            <a:avLst/>
          </a:prstGeom>
          <a:noFill/>
        </p:spPr>
        <p:txBody>
          <a:bodyPr wrap="none" rtlCol="0">
            <a:spAutoFit/>
          </a:bodyPr>
          <a:lstStyle/>
          <a:p>
            <a:r>
              <a:rPr lang="en-US" sz="2000" dirty="0" smtClean="0"/>
              <a:t>Y</a:t>
            </a:r>
            <a:endParaRPr lang="en-US" sz="2000" dirty="0"/>
          </a:p>
        </p:txBody>
      </p:sp>
    </p:spTree>
    <p:extLst>
      <p:ext uri="{BB962C8B-B14F-4D97-AF65-F5344CB8AC3E}">
        <p14:creationId xmlns:p14="http://schemas.microsoft.com/office/powerpoint/2010/main" val="12590856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6181217"/>
            <a:ext cx="7084464" cy="676783"/>
          </a:xfrm>
          <a:prstGeom prst="rect">
            <a:avLst/>
          </a:prstGeom>
        </p:spPr>
      </p:pic>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4464" y="6181218"/>
            <a:ext cx="5107536" cy="676782"/>
          </a:xfrm>
          <a:prstGeom prst="rect">
            <a:avLst/>
          </a:prstGeom>
        </p:spPr>
      </p:pic>
      <p:pic>
        <p:nvPicPr>
          <p:cNvPr id="12" name="Picture 11"/>
          <p:cNvPicPr>
            <a:picLocks noChangeAspect="1"/>
          </p:cNvPicPr>
          <p:nvPr/>
        </p:nvPicPr>
        <p:blipFill>
          <a:blip r:embed="rId4"/>
          <a:stretch>
            <a:fillRect/>
          </a:stretch>
        </p:blipFill>
        <p:spPr>
          <a:xfrm>
            <a:off x="0" y="40490"/>
            <a:ext cx="2847079" cy="1066892"/>
          </a:xfrm>
          <a:prstGeom prst="rect">
            <a:avLst/>
          </a:prstGeom>
        </p:spPr>
      </p:pic>
      <p:sp>
        <p:nvSpPr>
          <p:cNvPr id="13" name="Rounded Rectangle 12"/>
          <p:cNvSpPr/>
          <p:nvPr/>
        </p:nvSpPr>
        <p:spPr>
          <a:xfrm>
            <a:off x="5099756" y="766760"/>
            <a:ext cx="2171901" cy="93943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dirty="0" smtClean="0">
                <a:solidFill>
                  <a:schemeClr val="bg1"/>
                </a:solidFill>
              </a:rPr>
              <a:t>საქონელი/</a:t>
            </a:r>
          </a:p>
          <a:p>
            <a:pPr algn="ctr"/>
            <a:r>
              <a:rPr lang="ka-GE" sz="2000" dirty="0" smtClean="0">
                <a:solidFill>
                  <a:schemeClr val="bg1"/>
                </a:solidFill>
              </a:rPr>
              <a:t>მომსახურება</a:t>
            </a:r>
            <a:endParaRPr lang="en-US" sz="2000" dirty="0">
              <a:solidFill>
                <a:schemeClr val="bg1"/>
              </a:solidFill>
            </a:endParaRPr>
          </a:p>
        </p:txBody>
      </p:sp>
      <p:sp>
        <p:nvSpPr>
          <p:cNvPr id="14" name="Content Placeholder 2"/>
          <p:cNvSpPr txBox="1">
            <a:spLocks/>
          </p:cNvSpPr>
          <p:nvPr/>
        </p:nvSpPr>
        <p:spPr>
          <a:xfrm>
            <a:off x="953588" y="2150822"/>
            <a:ext cx="10202091" cy="34315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ka-GE" dirty="0" smtClean="0"/>
              <a:t>ნიცის კლასიფიკატორი</a:t>
            </a:r>
          </a:p>
          <a:p>
            <a:endParaRPr lang="ka-GE" dirty="0"/>
          </a:p>
          <a:p>
            <a:r>
              <a:rPr lang="ka-GE" dirty="0" smtClean="0"/>
              <a:t>ყველანაირი საქონელი/მომსახურება რაც ბუნებაშია</a:t>
            </a:r>
            <a:endParaRPr lang="en-US" dirty="0" smtClean="0"/>
          </a:p>
          <a:p>
            <a:pPr marL="0" indent="0">
              <a:buNone/>
            </a:pPr>
            <a:endParaRPr lang="en-US" dirty="0"/>
          </a:p>
          <a:p>
            <a:pPr marL="0" indent="0">
              <a:buNone/>
            </a:pPr>
            <a:r>
              <a:rPr lang="en-US" dirty="0">
                <a:hlinkClick r:id="rId5"/>
              </a:rPr>
              <a:t>http://www.sakpatenti.gov.ge/ka/page/150</a:t>
            </a:r>
            <a:r>
              <a:rPr lang="en-US" dirty="0" smtClean="0">
                <a:hlinkClick r:id="rId5"/>
              </a:rPr>
              <a:t>/</a:t>
            </a:r>
            <a:r>
              <a:rPr lang="en-US" dirty="0" smtClean="0"/>
              <a:t> </a:t>
            </a:r>
            <a:endParaRPr lang="ru-RU" dirty="0"/>
          </a:p>
        </p:txBody>
      </p:sp>
    </p:spTree>
    <p:extLst>
      <p:ext uri="{BB962C8B-B14F-4D97-AF65-F5344CB8AC3E}">
        <p14:creationId xmlns:p14="http://schemas.microsoft.com/office/powerpoint/2010/main" val="1973451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8501" y="432736"/>
            <a:ext cx="10515600" cy="1325563"/>
          </a:xfrm>
        </p:spPr>
        <p:txBody>
          <a:bodyPr>
            <a:normAutofit/>
          </a:bodyPr>
          <a:lstStyle/>
          <a:p>
            <a:r>
              <a:rPr lang="ka-GE" sz="2400" dirty="0" smtClean="0"/>
              <a:t>რეგისტრაცია</a:t>
            </a:r>
            <a:endParaRPr lang="en-US" sz="2400" dirty="0"/>
          </a:p>
        </p:txBody>
      </p:sp>
      <p:sp>
        <p:nvSpPr>
          <p:cNvPr id="4" name="Content Placeholder 2"/>
          <p:cNvSpPr>
            <a:spLocks noGrp="1"/>
          </p:cNvSpPr>
          <p:nvPr>
            <p:ph idx="1"/>
          </p:nvPr>
        </p:nvSpPr>
        <p:spPr>
          <a:xfrm>
            <a:off x="772885" y="2047694"/>
            <a:ext cx="10515600" cy="4351338"/>
          </a:xfrm>
        </p:spPr>
        <p:txBody>
          <a:bodyPr/>
          <a:lstStyle/>
          <a:p>
            <a:endParaRPr lang="ka-GE" dirty="0" smtClean="0"/>
          </a:p>
          <a:p>
            <a:endParaRPr lang="ka-GE" dirty="0" smtClean="0"/>
          </a:p>
          <a:p>
            <a:pPr marL="0" indent="0">
              <a:buNone/>
            </a:pPr>
            <a:r>
              <a:rPr lang="ka-GE" dirty="0" smtClean="0"/>
              <a:t>                                        </a:t>
            </a:r>
            <a:endParaRPr lang="ka-GE" dirty="0" smtClean="0"/>
          </a:p>
          <a:p>
            <a:endParaRPr lang="ka-GE" dirty="0"/>
          </a:p>
          <a:p>
            <a:endParaRPr lang="ka-GE" dirty="0"/>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181217"/>
            <a:ext cx="7084464" cy="676783"/>
          </a:xfrm>
          <a:prstGeom prst="rect">
            <a:avLst/>
          </a:prstGeom>
        </p:spPr>
      </p:pic>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4464" y="6181218"/>
            <a:ext cx="5107536" cy="676782"/>
          </a:xfrm>
          <a:prstGeom prst="rect">
            <a:avLst/>
          </a:prstGeom>
        </p:spPr>
      </p:pic>
      <p:pic>
        <p:nvPicPr>
          <p:cNvPr id="7" name="Picture 6"/>
          <p:cNvPicPr>
            <a:picLocks noChangeAspect="1"/>
          </p:cNvPicPr>
          <p:nvPr/>
        </p:nvPicPr>
        <p:blipFill>
          <a:blip r:embed="rId4"/>
          <a:stretch>
            <a:fillRect/>
          </a:stretch>
        </p:blipFill>
        <p:spPr>
          <a:xfrm>
            <a:off x="0" y="40490"/>
            <a:ext cx="2847079" cy="1066892"/>
          </a:xfrm>
          <a:prstGeom prst="rect">
            <a:avLst/>
          </a:prstGeom>
        </p:spPr>
      </p:pic>
      <p:pic>
        <p:nvPicPr>
          <p:cNvPr id="8" name="Picture 2" descr="C:\Users\adalakishvili\Desktop\marg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230" y="2537453"/>
            <a:ext cx="4849579" cy="2984356"/>
          </a:xfrm>
          <a:prstGeom prst="rect">
            <a:avLst/>
          </a:prstGeom>
          <a:noFill/>
          <a:extLst>
            <a:ext uri="{909E8E84-426E-40DD-AFC4-6F175D3DCCD1}">
              <a14:hiddenFill xmlns:a14="http://schemas.microsoft.com/office/drawing/2010/main">
                <a:solidFill>
                  <a:srgbClr val="FFFFFF"/>
                </a:solidFill>
              </a14:hiddenFill>
            </a:ext>
          </a:extLst>
        </p:spPr>
      </p:pic>
      <p:sp>
        <p:nvSpPr>
          <p:cNvPr id="9" name="Right Arrow 8"/>
          <p:cNvSpPr/>
          <p:nvPr/>
        </p:nvSpPr>
        <p:spPr>
          <a:xfrm>
            <a:off x="5653765" y="3569268"/>
            <a:ext cx="1149531" cy="545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54785" y="3060811"/>
            <a:ext cx="2933700" cy="1562100"/>
          </a:xfrm>
          <a:prstGeom prst="rect">
            <a:avLst/>
          </a:prstGeom>
        </p:spPr>
      </p:pic>
      <p:sp>
        <p:nvSpPr>
          <p:cNvPr id="12" name="Rounded Rectangle 11"/>
          <p:cNvSpPr/>
          <p:nvPr/>
        </p:nvSpPr>
        <p:spPr>
          <a:xfrm>
            <a:off x="5057720" y="470691"/>
            <a:ext cx="2026744" cy="939438"/>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dirty="0" smtClean="0">
                <a:solidFill>
                  <a:schemeClr val="bg1"/>
                </a:solidFill>
              </a:rPr>
              <a:t>რეგისტრაცია</a:t>
            </a:r>
            <a:endParaRPr lang="en-US" sz="2000" dirty="0">
              <a:solidFill>
                <a:schemeClr val="bg1"/>
              </a:solidFill>
            </a:endParaRPr>
          </a:p>
        </p:txBody>
      </p:sp>
    </p:spTree>
    <p:extLst>
      <p:ext uri="{BB962C8B-B14F-4D97-AF65-F5344CB8AC3E}">
        <p14:creationId xmlns:p14="http://schemas.microsoft.com/office/powerpoint/2010/main" val="3506679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5956419"/>
            <a:ext cx="7178467" cy="901581"/>
          </a:xfrm>
          <a:prstGeom prst="rect">
            <a:avLst/>
          </a:prstGeom>
        </p:spPr>
      </p:pic>
      <p:pic>
        <p:nvPicPr>
          <p:cNvPr id="5"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4464" y="5956419"/>
            <a:ext cx="5107536" cy="901581"/>
          </a:xfrm>
          <a:prstGeom prst="rect">
            <a:avLst/>
          </a:prstGeom>
        </p:spPr>
      </p:pic>
      <p:pic>
        <p:nvPicPr>
          <p:cNvPr id="13" name="Picture 12"/>
          <p:cNvPicPr>
            <a:picLocks noChangeAspect="1"/>
          </p:cNvPicPr>
          <p:nvPr/>
        </p:nvPicPr>
        <p:blipFill>
          <a:blip r:embed="rId5"/>
          <a:stretch>
            <a:fillRect/>
          </a:stretch>
        </p:blipFill>
        <p:spPr>
          <a:xfrm>
            <a:off x="0" y="40490"/>
            <a:ext cx="2847079" cy="1066892"/>
          </a:xfrm>
          <a:prstGeom prst="rect">
            <a:avLst/>
          </a:prstGeom>
        </p:spPr>
      </p:pic>
      <p:sp>
        <p:nvSpPr>
          <p:cNvPr id="10" name="Title 1"/>
          <p:cNvSpPr txBox="1">
            <a:spLocks/>
          </p:cNvSpPr>
          <p:nvPr/>
        </p:nvSpPr>
        <p:spPr>
          <a:xfrm>
            <a:off x="1591369" y="832056"/>
            <a:ext cx="9144000" cy="8864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ka-GE" sz="2800" b="1" dirty="0" smtClean="0">
                <a:solidFill>
                  <a:schemeClr val="accent1">
                    <a:lumMod val="50000"/>
                  </a:schemeClr>
                </a:solidFill>
              </a:rPr>
              <a:t>რა არის ინტელექტუალური საკუთრება?</a:t>
            </a:r>
            <a:endParaRPr lang="en-US" sz="2800" b="1" dirty="0">
              <a:solidFill>
                <a:schemeClr val="accent1">
                  <a:lumMod val="50000"/>
                </a:schemeClr>
              </a:solidFill>
            </a:endParaRPr>
          </a:p>
        </p:txBody>
      </p:sp>
      <p:sp>
        <p:nvSpPr>
          <p:cNvPr id="11" name="Content Placeholder 2"/>
          <p:cNvSpPr txBox="1">
            <a:spLocks/>
          </p:cNvSpPr>
          <p:nvPr/>
        </p:nvSpPr>
        <p:spPr>
          <a:xfrm>
            <a:off x="4267200" y="2000738"/>
            <a:ext cx="6949867" cy="29620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ka-GE" sz="2000" dirty="0" smtClean="0">
                <a:solidFill>
                  <a:schemeClr val="accent1">
                    <a:lumMod val="50000"/>
                  </a:schemeClr>
                </a:solidFill>
              </a:rPr>
              <a:t> ადამიანის ინტელექტუალური შრომის შედეგი;</a:t>
            </a:r>
          </a:p>
          <a:p>
            <a:pPr marL="0" indent="0"/>
            <a:endParaRPr lang="ka-GE" sz="2000" dirty="0" smtClean="0">
              <a:solidFill>
                <a:schemeClr val="accent1">
                  <a:lumMod val="50000"/>
                </a:schemeClr>
              </a:solidFill>
            </a:endParaRPr>
          </a:p>
          <a:p>
            <a:pPr marL="0" indent="0"/>
            <a:endParaRPr lang="ka-GE" sz="2000" dirty="0" smtClean="0">
              <a:solidFill>
                <a:schemeClr val="accent1">
                  <a:lumMod val="50000"/>
                </a:schemeClr>
              </a:solidFill>
            </a:endParaRPr>
          </a:p>
          <a:p>
            <a:pPr>
              <a:buFont typeface="Wingdings" panose="05000000000000000000" pitchFamily="2" charset="2"/>
              <a:buChar char="ü"/>
            </a:pPr>
            <a:r>
              <a:rPr lang="ka-GE" sz="2000" dirty="0" smtClean="0">
                <a:solidFill>
                  <a:schemeClr val="accent1">
                    <a:lumMod val="50000"/>
                  </a:schemeClr>
                </a:solidFill>
              </a:rPr>
              <a:t>იდეა გამოხატული მატერიალური ფორმით;</a:t>
            </a:r>
          </a:p>
          <a:p>
            <a:pPr marL="0" indent="0"/>
            <a:endParaRPr lang="ka-GE" sz="2000" dirty="0" smtClean="0">
              <a:solidFill>
                <a:schemeClr val="accent1">
                  <a:lumMod val="50000"/>
                </a:schemeClr>
              </a:solidFill>
            </a:endParaRPr>
          </a:p>
          <a:p>
            <a:pPr marL="0" indent="0"/>
            <a:endParaRPr lang="ka-GE" sz="2000" dirty="0" smtClean="0">
              <a:solidFill>
                <a:schemeClr val="accent1">
                  <a:lumMod val="50000"/>
                </a:schemeClr>
              </a:solidFill>
            </a:endParaRPr>
          </a:p>
          <a:p>
            <a:pPr>
              <a:buFont typeface="Wingdings" panose="05000000000000000000" pitchFamily="2" charset="2"/>
              <a:buChar char="ü"/>
            </a:pPr>
            <a:r>
              <a:rPr lang="ka-GE" sz="2000" dirty="0" smtClean="0">
                <a:solidFill>
                  <a:schemeClr val="accent1">
                    <a:lumMod val="50000"/>
                  </a:schemeClr>
                </a:solidFill>
              </a:rPr>
              <a:t>საკუთრება;</a:t>
            </a:r>
          </a:p>
          <a:p>
            <a:pPr>
              <a:buFont typeface="Wingdings" panose="05000000000000000000" pitchFamily="2" charset="2"/>
              <a:buChar char="ü"/>
            </a:pPr>
            <a:endParaRPr lang="ka-GE" dirty="0" smtClean="0"/>
          </a:p>
          <a:p>
            <a:pPr>
              <a:buFont typeface="Wingdings" panose="05000000000000000000" pitchFamily="2" charset="2"/>
              <a:buChar char="ü"/>
            </a:pPr>
            <a:endParaRPr lang="ru-RU" dirty="0"/>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4219" y="2000738"/>
            <a:ext cx="3165014" cy="3265264"/>
          </a:xfrm>
          <a:prstGeom prst="rect">
            <a:avLst/>
          </a:prstGeom>
        </p:spPr>
      </p:pic>
    </p:spTree>
    <p:extLst>
      <p:ext uri="{BB962C8B-B14F-4D97-AF65-F5344CB8AC3E}">
        <p14:creationId xmlns:p14="http://schemas.microsoft.com/office/powerpoint/2010/main" val="23117460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p:txBody>
          <a:bodyPr/>
          <a:lstStyle/>
          <a:p>
            <a:r>
              <a:rPr lang="ka-GE" dirty="0" smtClean="0"/>
              <a:t>ექსკლუზიური უფლება</a:t>
            </a:r>
          </a:p>
          <a:p>
            <a:endParaRPr lang="ka-GE" dirty="0"/>
          </a:p>
          <a:p>
            <a:r>
              <a:rPr lang="ka-GE" dirty="0" smtClean="0"/>
              <a:t>აუკრძალოს მესამე პირს</a:t>
            </a:r>
          </a:p>
          <a:p>
            <a:pPr>
              <a:buFont typeface="Wingdings" panose="05000000000000000000" pitchFamily="2" charset="2"/>
              <a:buChar char="ü"/>
            </a:pPr>
            <a:r>
              <a:rPr lang="ka-GE" dirty="0" smtClean="0"/>
              <a:t>დატანა შეფუთვაზე</a:t>
            </a:r>
          </a:p>
          <a:p>
            <a:pPr>
              <a:buFont typeface="Wingdings" panose="05000000000000000000" pitchFamily="2" charset="2"/>
              <a:buChar char="ü"/>
            </a:pPr>
            <a:r>
              <a:rPr lang="ka-GE" dirty="0" err="1" smtClean="0"/>
              <a:t>სამოქ</a:t>
            </a:r>
            <a:r>
              <a:rPr lang="ka-GE" dirty="0" smtClean="0"/>
              <a:t>. ბრუნვა (შენახვა საწყობში)</a:t>
            </a:r>
          </a:p>
          <a:p>
            <a:pPr>
              <a:buFont typeface="Wingdings" panose="05000000000000000000" pitchFamily="2" charset="2"/>
              <a:buChar char="ü"/>
            </a:pPr>
            <a:r>
              <a:rPr lang="ka-GE" dirty="0" smtClean="0"/>
              <a:t>ექსპორტი/იმპორტი</a:t>
            </a:r>
          </a:p>
          <a:p>
            <a:pPr>
              <a:buFont typeface="Wingdings" panose="05000000000000000000" pitchFamily="2" charset="2"/>
              <a:buChar char="ü"/>
            </a:pPr>
            <a:r>
              <a:rPr lang="ka-GE" dirty="0" smtClean="0"/>
              <a:t>რეკლამა/საქმიანი ქაღალდები</a:t>
            </a:r>
            <a:endParaRPr lang="ru-RU" dirty="0"/>
          </a:p>
        </p:txBody>
      </p:sp>
      <p:sp>
        <p:nvSpPr>
          <p:cNvPr id="5" name="Title 4"/>
          <p:cNvSpPr>
            <a:spLocks noGrp="1"/>
          </p:cNvSpPr>
          <p:nvPr>
            <p:ph type="title"/>
          </p:nvPr>
        </p:nvSpPr>
        <p:spPr>
          <a:xfrm>
            <a:off x="4497977" y="418011"/>
            <a:ext cx="2934789" cy="84160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dirty="0" smtClean="0">
                <a:solidFill>
                  <a:schemeClr val="bg1"/>
                </a:solidFill>
              </a:rPr>
              <a:t>უფლებები</a:t>
            </a:r>
            <a:endParaRPr lang="en-US" sz="2000" dirty="0">
              <a:solidFill>
                <a:schemeClr val="bg1"/>
              </a:solidFill>
            </a:endParaRPr>
          </a:p>
        </p:txBody>
      </p:sp>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181217"/>
            <a:ext cx="7084464" cy="676783"/>
          </a:xfrm>
          <a:prstGeom prst="rect">
            <a:avLst/>
          </a:prstGeom>
        </p:spPr>
      </p:pic>
      <p:pic>
        <p:nvPicPr>
          <p:cNvPr id="7"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4464" y="6181218"/>
            <a:ext cx="5107536" cy="676782"/>
          </a:xfrm>
          <a:prstGeom prst="rect">
            <a:avLst/>
          </a:prstGeom>
        </p:spPr>
      </p:pic>
      <p:pic>
        <p:nvPicPr>
          <p:cNvPr id="8" name="Picture 7"/>
          <p:cNvPicPr>
            <a:picLocks noChangeAspect="1"/>
          </p:cNvPicPr>
          <p:nvPr/>
        </p:nvPicPr>
        <p:blipFill>
          <a:blip r:embed="rId4"/>
          <a:stretch>
            <a:fillRect/>
          </a:stretch>
        </p:blipFill>
        <p:spPr>
          <a:xfrm>
            <a:off x="0" y="40490"/>
            <a:ext cx="2847079" cy="1066892"/>
          </a:xfrm>
          <a:prstGeom prst="rect">
            <a:avLst/>
          </a:prstGeom>
        </p:spPr>
      </p:pic>
    </p:spTree>
    <p:extLst>
      <p:ext uri="{BB962C8B-B14F-4D97-AF65-F5344CB8AC3E}">
        <p14:creationId xmlns:p14="http://schemas.microsoft.com/office/powerpoint/2010/main" val="3033618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877388" y="1468630"/>
            <a:ext cx="10515600" cy="4351338"/>
          </a:xfrm>
        </p:spPr>
        <p:txBody>
          <a:bodyPr>
            <a:normAutofit fontScale="92500" lnSpcReduction="20000"/>
          </a:bodyPr>
          <a:lstStyle/>
          <a:p>
            <a:r>
              <a:rPr lang="ka-GE" dirty="0" smtClean="0"/>
              <a:t>აღწერილობითი</a:t>
            </a:r>
            <a:r>
              <a:rPr lang="en-US" dirty="0" smtClean="0"/>
              <a:t>/</a:t>
            </a:r>
            <a:r>
              <a:rPr lang="ka-GE" dirty="0" err="1" smtClean="0"/>
              <a:t>არაგანმასხვავებელუნარიანი</a:t>
            </a:r>
            <a:endParaRPr lang="ka-GE" dirty="0" smtClean="0"/>
          </a:p>
          <a:p>
            <a:endParaRPr lang="en-US" dirty="0" smtClean="0"/>
          </a:p>
          <a:p>
            <a:pPr algn="ctr"/>
            <a:r>
              <a:rPr lang="fr-BE" sz="2800" b="0" dirty="0" smtClean="0"/>
              <a:t>„VIP“ </a:t>
            </a:r>
          </a:p>
          <a:p>
            <a:r>
              <a:rPr lang="fr-BE" b="0" dirty="0" smtClean="0"/>
              <a:t>Harrington INC.</a:t>
            </a:r>
            <a:endParaRPr lang="fr-BE" b="0" dirty="0"/>
          </a:p>
          <a:p>
            <a:r>
              <a:rPr lang="en-US" b="0" dirty="0" smtClean="0"/>
              <a:t> </a:t>
            </a:r>
            <a:r>
              <a:rPr lang="ka-GE" b="0" dirty="0" smtClean="0"/>
              <a:t>მე-12 </a:t>
            </a:r>
            <a:r>
              <a:rPr lang="ka-GE" b="0" dirty="0"/>
              <a:t>კლასი - „ავტომობილები</a:t>
            </a:r>
            <a:r>
              <a:rPr lang="ka-GE" b="0" dirty="0" smtClean="0"/>
              <a:t>“</a:t>
            </a:r>
            <a:endParaRPr lang="en-US" b="0" dirty="0" smtClean="0"/>
          </a:p>
          <a:p>
            <a:r>
              <a:rPr lang="ka-GE" b="0" dirty="0" smtClean="0"/>
              <a:t> </a:t>
            </a:r>
            <a:r>
              <a:rPr lang="ka-GE" b="0" dirty="0"/>
              <a:t>30-ე კლასი - „შოკოლადი, </a:t>
            </a:r>
            <a:r>
              <a:rPr lang="ka-GE" b="0" dirty="0" smtClean="0"/>
              <a:t>ნაყინი“</a:t>
            </a:r>
            <a:endParaRPr lang="en-US" b="0" dirty="0" smtClean="0"/>
          </a:p>
          <a:p>
            <a:r>
              <a:rPr lang="en-US" b="0" dirty="0"/>
              <a:t> </a:t>
            </a:r>
            <a:r>
              <a:rPr lang="ka-GE" b="0" dirty="0" smtClean="0"/>
              <a:t>33-ე </a:t>
            </a:r>
            <a:r>
              <a:rPr lang="ka-GE" b="0" dirty="0"/>
              <a:t>კლასი -</a:t>
            </a:r>
          </a:p>
          <a:p>
            <a:r>
              <a:rPr lang="ka-GE" b="0" dirty="0"/>
              <a:t>„ალკოჰოლური </a:t>
            </a:r>
            <a:r>
              <a:rPr lang="ka-GE" b="0" dirty="0" err="1"/>
              <a:t>სასამელები</a:t>
            </a:r>
            <a:r>
              <a:rPr lang="ka-GE" b="0" dirty="0"/>
              <a:t> (ლუდის გარდა</a:t>
            </a:r>
            <a:r>
              <a:rPr lang="ka-GE" b="0" dirty="0" smtClean="0"/>
              <a:t>)“</a:t>
            </a:r>
            <a:endParaRPr lang="en-US" b="0" dirty="0" smtClean="0"/>
          </a:p>
          <a:p>
            <a:r>
              <a:rPr lang="ka-GE" b="0" dirty="0" smtClean="0"/>
              <a:t>37-ე </a:t>
            </a:r>
            <a:r>
              <a:rPr lang="ka-GE" b="0" dirty="0"/>
              <a:t>კლასი - „მშენებლობა, </a:t>
            </a:r>
            <a:r>
              <a:rPr lang="ka-GE" b="0" dirty="0" smtClean="0"/>
              <a:t>რემონტი“</a:t>
            </a:r>
            <a:endParaRPr lang="en-US" b="0" dirty="0" smtClean="0"/>
          </a:p>
          <a:p>
            <a:r>
              <a:rPr lang="ka-GE" b="0" dirty="0" smtClean="0"/>
              <a:t>43-ე </a:t>
            </a:r>
            <a:r>
              <a:rPr lang="ka-GE" b="0" dirty="0"/>
              <a:t>კლასი </a:t>
            </a:r>
            <a:r>
              <a:rPr lang="ka-GE" b="0" dirty="0" smtClean="0"/>
              <a:t>-„</a:t>
            </a:r>
            <a:r>
              <a:rPr lang="ka-GE" b="0" dirty="0"/>
              <a:t>საკვები პროდუქტებით და სასმელებით უზრუნველყოფა“.</a:t>
            </a:r>
            <a:endParaRPr lang="ru-RU" dirty="0"/>
          </a:p>
        </p:txBody>
      </p:sp>
      <p:pic>
        <p:nvPicPr>
          <p:cNvPr id="5" name="Picture 4"/>
          <p:cNvPicPr>
            <a:picLocks noChangeAspect="1"/>
          </p:cNvPicPr>
          <p:nvPr/>
        </p:nvPicPr>
        <p:blipFill>
          <a:blip r:embed="rId2"/>
          <a:stretch>
            <a:fillRect/>
          </a:stretch>
        </p:blipFill>
        <p:spPr>
          <a:xfrm>
            <a:off x="0" y="40490"/>
            <a:ext cx="2847079" cy="1066892"/>
          </a:xfrm>
          <a:prstGeom prst="rect">
            <a:avLst/>
          </a:prstGeom>
        </p:spPr>
      </p:pic>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6181217"/>
            <a:ext cx="7084464" cy="676783"/>
          </a:xfrm>
          <a:prstGeom prst="rect">
            <a:avLst/>
          </a:prstGeom>
        </p:spPr>
      </p:pic>
      <p:pic>
        <p:nvPicPr>
          <p:cNvPr id="7"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4464" y="6181218"/>
            <a:ext cx="5107536" cy="676782"/>
          </a:xfrm>
          <a:prstGeom prst="rect">
            <a:avLst/>
          </a:prstGeom>
        </p:spPr>
      </p:pic>
    </p:spTree>
    <p:extLst>
      <p:ext uri="{BB962C8B-B14F-4D97-AF65-F5344CB8AC3E}">
        <p14:creationId xmlns:p14="http://schemas.microsoft.com/office/powerpoint/2010/main" val="3551720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181217"/>
            <a:ext cx="7084464" cy="676783"/>
          </a:xfrm>
          <a:prstGeom prst="rect">
            <a:avLst/>
          </a:prstGeom>
        </p:spPr>
      </p:pic>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7536" y="6181216"/>
            <a:ext cx="7084464" cy="676783"/>
          </a:xfrm>
          <a:prstGeom prst="rect">
            <a:avLst/>
          </a:prstGeom>
        </p:spPr>
      </p:pic>
      <p:pic>
        <p:nvPicPr>
          <p:cNvPr id="7" name="Picture 6"/>
          <p:cNvPicPr>
            <a:picLocks noChangeAspect="1"/>
          </p:cNvPicPr>
          <p:nvPr/>
        </p:nvPicPr>
        <p:blipFill>
          <a:blip r:embed="rId3"/>
          <a:stretch>
            <a:fillRect/>
          </a:stretch>
        </p:blipFill>
        <p:spPr>
          <a:xfrm>
            <a:off x="0" y="40490"/>
            <a:ext cx="2847079" cy="1066892"/>
          </a:xfrm>
          <a:prstGeom prst="rect">
            <a:avLst/>
          </a:prstGeom>
        </p:spPr>
      </p:pic>
      <p:sp>
        <p:nvSpPr>
          <p:cNvPr id="8" name="Content Placeholder 2"/>
          <p:cNvSpPr>
            <a:spLocks noGrp="1"/>
          </p:cNvSpPr>
          <p:nvPr>
            <p:ph idx="1"/>
          </p:nvPr>
        </p:nvSpPr>
        <p:spPr>
          <a:xfrm>
            <a:off x="862149" y="1701519"/>
            <a:ext cx="7520940" cy="3579849"/>
          </a:xfrm>
        </p:spPr>
        <p:txBody>
          <a:bodyPr>
            <a:normAutofit fontScale="85000" lnSpcReduction="10000"/>
          </a:bodyPr>
          <a:lstStyle/>
          <a:p>
            <a:r>
              <a:rPr lang="ka-GE" dirty="0"/>
              <a:t>აღწერილობითი</a:t>
            </a:r>
            <a:r>
              <a:rPr lang="en-US" dirty="0"/>
              <a:t>/</a:t>
            </a:r>
            <a:r>
              <a:rPr lang="ka-GE" dirty="0" err="1" smtClean="0"/>
              <a:t>არაგანმასხვავებელუნარიანი</a:t>
            </a:r>
            <a:endParaRPr lang="ka-GE" dirty="0" smtClean="0"/>
          </a:p>
          <a:p>
            <a:endParaRPr lang="ka-GE" dirty="0"/>
          </a:p>
          <a:p>
            <a:r>
              <a:rPr lang="en-US" dirty="0" smtClean="0"/>
              <a:t>“DIGITAL TV” </a:t>
            </a:r>
            <a:r>
              <a:rPr lang="ka-GE" dirty="0" smtClean="0"/>
              <a:t>ტელევიზორისთვის</a:t>
            </a:r>
            <a:endParaRPr lang="en-US" dirty="0" smtClean="0"/>
          </a:p>
          <a:p>
            <a:r>
              <a:rPr lang="en-US" dirty="0" smtClean="0"/>
              <a:t>“CIGARETTE RUSSES” </a:t>
            </a:r>
            <a:r>
              <a:rPr lang="ka-GE" dirty="0" smtClean="0"/>
              <a:t>ტკბილეულისთვის</a:t>
            </a:r>
            <a:endParaRPr lang="en-US" dirty="0" smtClean="0"/>
          </a:p>
          <a:p>
            <a:r>
              <a:rPr lang="en-US" dirty="0" smtClean="0"/>
              <a:t>“GRATIS” – </a:t>
            </a:r>
            <a:r>
              <a:rPr lang="ka-GE" dirty="0" smtClean="0"/>
              <a:t>„უსასყიდლო“ --- ნებისმიერი პროდუქტი</a:t>
            </a:r>
            <a:endParaRPr lang="ru-RU" dirty="0" smtClean="0"/>
          </a:p>
          <a:p>
            <a:r>
              <a:rPr lang="ka-GE" dirty="0" smtClean="0"/>
              <a:t>„</a:t>
            </a:r>
            <a:r>
              <a:rPr lang="en-US" dirty="0" smtClean="0"/>
              <a:t>ECO Gas” - </a:t>
            </a:r>
            <a:r>
              <a:rPr lang="ka-GE" dirty="0"/>
              <a:t>საწვავი (მათ შორის, ძრავას ბენზინი) და გასანათებელი </a:t>
            </a:r>
            <a:r>
              <a:rPr lang="en-US" dirty="0" smtClean="0"/>
              <a:t> 		      </a:t>
            </a:r>
            <a:r>
              <a:rPr lang="ka-GE" dirty="0" smtClean="0"/>
              <a:t>ნივთიერებები</a:t>
            </a:r>
            <a:r>
              <a:rPr lang="en-US" dirty="0" smtClean="0"/>
              <a:t>;</a:t>
            </a:r>
          </a:p>
          <a:p>
            <a:r>
              <a:rPr lang="en-US" dirty="0" smtClean="0"/>
              <a:t>“Tasty red”   </a:t>
            </a:r>
            <a:r>
              <a:rPr lang="en-US" dirty="0" smtClean="0"/>
              <a:t>-</a:t>
            </a:r>
            <a:r>
              <a:rPr lang="ka-GE" dirty="0" smtClean="0"/>
              <a:t> ღვინისთვის</a:t>
            </a:r>
            <a:endParaRPr lang="ru-RU" dirty="0"/>
          </a:p>
        </p:txBody>
      </p:sp>
    </p:spTree>
    <p:extLst>
      <p:ext uri="{BB962C8B-B14F-4D97-AF65-F5344CB8AC3E}">
        <p14:creationId xmlns:p14="http://schemas.microsoft.com/office/powerpoint/2010/main" val="945021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058092" y="1570891"/>
            <a:ext cx="10424160" cy="4398834"/>
          </a:xfrm>
        </p:spPr>
        <p:txBody>
          <a:bodyPr>
            <a:normAutofit fontScale="77500" lnSpcReduction="20000"/>
          </a:bodyPr>
          <a:lstStyle/>
          <a:p>
            <a:r>
              <a:rPr lang="ka-GE" dirty="0" smtClean="0"/>
              <a:t>ეროვნული ღირსება, მორალი, საჯარო წესრიგი</a:t>
            </a:r>
            <a:endParaRPr lang="en-US" dirty="0" smtClean="0"/>
          </a:p>
          <a:p>
            <a:r>
              <a:rPr lang="en-US" dirty="0" smtClean="0"/>
              <a:t>“Soviet” - </a:t>
            </a:r>
            <a:r>
              <a:rPr lang="ka-GE" dirty="0" smtClean="0"/>
              <a:t>საბჭოთა (</a:t>
            </a:r>
            <a:r>
              <a:rPr lang="fr-BE" dirty="0"/>
              <a:t>“ (USC IP </a:t>
            </a:r>
            <a:r>
              <a:rPr lang="fr-BE" dirty="0" smtClean="0"/>
              <a:t>Limited</a:t>
            </a:r>
            <a:r>
              <a:rPr lang="ka-GE" dirty="0" smtClean="0"/>
              <a:t>)</a:t>
            </a:r>
          </a:p>
          <a:p>
            <a:pPr marL="0" indent="0">
              <a:buNone/>
            </a:pPr>
            <a:r>
              <a:rPr lang="ka-GE" dirty="0" smtClean="0"/>
              <a:t>განმცხადებელი: „</a:t>
            </a:r>
            <a:r>
              <a:rPr lang="en-US" dirty="0" smtClean="0"/>
              <a:t>Soviet</a:t>
            </a:r>
            <a:r>
              <a:rPr lang="en-US" dirty="0"/>
              <a:t>” </a:t>
            </a:r>
            <a:r>
              <a:rPr lang="ka-GE" dirty="0" smtClean="0"/>
              <a:t>- </a:t>
            </a:r>
            <a:r>
              <a:rPr lang="ru-RU" dirty="0"/>
              <a:t>„СОВЕТ“ – „</a:t>
            </a:r>
            <a:r>
              <a:rPr lang="ka-GE" dirty="0"/>
              <a:t>საბჭო“</a:t>
            </a:r>
            <a:endParaRPr lang="ka-GE" dirty="0" smtClean="0"/>
          </a:p>
          <a:p>
            <a:endParaRPr lang="ka-GE" dirty="0"/>
          </a:p>
          <a:p>
            <a:pPr marL="0" indent="0"/>
            <a:r>
              <a:rPr lang="ka-GE" dirty="0" smtClean="0">
                <a:solidFill>
                  <a:srgbClr val="FF0000"/>
                </a:solidFill>
              </a:rPr>
              <a:t>გადაწყვეტილება-</a:t>
            </a:r>
            <a:r>
              <a:rPr lang="ka-GE" dirty="0" smtClean="0"/>
              <a:t> </a:t>
            </a:r>
            <a:r>
              <a:rPr lang="ka-GE" dirty="0"/>
              <a:t>საბჭოთა სოციალისტური რესპუბლიკების </a:t>
            </a:r>
            <a:r>
              <a:rPr lang="ka-GE" dirty="0" smtClean="0"/>
              <a:t>კავშირი (ტოტალიტარული რეჟიმი).</a:t>
            </a:r>
          </a:p>
          <a:p>
            <a:pPr marL="0" indent="0" algn="just"/>
            <a:r>
              <a:rPr lang="ka-GE" dirty="0"/>
              <a:t>საქართველოს კანონის „თავისუფლების ქარტია“ პირველი </a:t>
            </a:r>
            <a:r>
              <a:rPr lang="ka-GE" dirty="0" smtClean="0"/>
              <a:t>მუხლი განსაზღვრავს </a:t>
            </a:r>
            <a:r>
              <a:rPr lang="ka-GE" dirty="0"/>
              <a:t>კანონის მიზანს, კერძოდ ზემოაღნიშნული კანონის მიზანია „საბჭოთა და ფაშისტური იდეოლოგიების საფუძვლების გაღვივების წინააღმდეგ პრევენციული ღონისძიებების განხორციელება, საბჭოთა და ფაშისტური სიმბოლიკების, საკულტო ნაგებობების, ძეგლების, მონუმენტების, ბარელიეფების, წარწერების, ქუჩების, მოედნების, სოფლებისა და დაბების სახელწოდებების აღმოფხვრა, ასევე საბჭოთა და ფაშისტური იდეოლოგიების მატარებელი და პროპაგანდის სხვა საშუალებების აკრძალვა”. </a:t>
            </a:r>
            <a:endParaRPr lang="ru-RU" dirty="0"/>
          </a:p>
        </p:txBody>
      </p:sp>
      <p:pic>
        <p:nvPicPr>
          <p:cNvPr id="5" name="Picture 4"/>
          <p:cNvPicPr>
            <a:picLocks noChangeAspect="1"/>
          </p:cNvPicPr>
          <p:nvPr/>
        </p:nvPicPr>
        <p:blipFill>
          <a:blip r:embed="rId2"/>
          <a:stretch>
            <a:fillRect/>
          </a:stretch>
        </p:blipFill>
        <p:spPr>
          <a:xfrm>
            <a:off x="0" y="40490"/>
            <a:ext cx="2847079" cy="1066892"/>
          </a:xfrm>
          <a:prstGeom prst="rect">
            <a:avLst/>
          </a:prstGeom>
        </p:spPr>
      </p:pic>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6181217"/>
            <a:ext cx="7084464" cy="676783"/>
          </a:xfrm>
          <a:prstGeom prst="rect">
            <a:avLst/>
          </a:prstGeom>
        </p:spPr>
      </p:pic>
      <p:pic>
        <p:nvPicPr>
          <p:cNvPr id="7"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7536" y="6181216"/>
            <a:ext cx="7084464" cy="676783"/>
          </a:xfrm>
          <a:prstGeom prst="rect">
            <a:avLst/>
          </a:prstGeom>
        </p:spPr>
      </p:pic>
    </p:spTree>
    <p:extLst>
      <p:ext uri="{BB962C8B-B14F-4D97-AF65-F5344CB8AC3E}">
        <p14:creationId xmlns:p14="http://schemas.microsoft.com/office/powerpoint/2010/main" val="2885503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181217"/>
            <a:ext cx="7084464" cy="676783"/>
          </a:xfrm>
          <a:prstGeom prst="rect">
            <a:avLst/>
          </a:prstGeom>
        </p:spPr>
      </p:pic>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7536" y="6181216"/>
            <a:ext cx="7084464" cy="676783"/>
          </a:xfrm>
          <a:prstGeom prst="rect">
            <a:avLst/>
          </a:prstGeom>
        </p:spPr>
      </p:pic>
      <p:pic>
        <p:nvPicPr>
          <p:cNvPr id="7" name="Picture 6"/>
          <p:cNvPicPr>
            <a:picLocks noChangeAspect="1"/>
          </p:cNvPicPr>
          <p:nvPr/>
        </p:nvPicPr>
        <p:blipFill>
          <a:blip r:embed="rId3"/>
          <a:stretch>
            <a:fillRect/>
          </a:stretch>
        </p:blipFill>
        <p:spPr>
          <a:xfrm>
            <a:off x="0" y="40490"/>
            <a:ext cx="2847079" cy="1066892"/>
          </a:xfrm>
          <a:prstGeom prst="rect">
            <a:avLst/>
          </a:prstGeom>
        </p:spPr>
      </p:pic>
      <p:pic>
        <p:nvPicPr>
          <p:cNvPr id="8" name="Picture 2" descr="C:\Users\adalakishvili\Desktop\stal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409317"/>
            <a:ext cx="25146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adalakishvili\Desktop\image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4465" y="2177256"/>
            <a:ext cx="1817687" cy="181768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095971" y="1389017"/>
            <a:ext cx="5166799" cy="369332"/>
          </a:xfrm>
          <a:prstGeom prst="rect">
            <a:avLst/>
          </a:prstGeom>
        </p:spPr>
        <p:txBody>
          <a:bodyPr wrap="none">
            <a:spAutoFit/>
          </a:bodyPr>
          <a:lstStyle/>
          <a:p>
            <a:r>
              <a:rPr lang="ka-GE" dirty="0"/>
              <a:t>ეროვნული ღირსება, მორალი, საჯარო წესრიგი</a:t>
            </a:r>
            <a:endParaRPr lang="en-US" dirty="0"/>
          </a:p>
        </p:txBody>
      </p:sp>
    </p:spTree>
    <p:extLst>
      <p:ext uri="{BB962C8B-B14F-4D97-AF65-F5344CB8AC3E}">
        <p14:creationId xmlns:p14="http://schemas.microsoft.com/office/powerpoint/2010/main" val="2124146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102078" y="1583953"/>
            <a:ext cx="7520940" cy="3579849"/>
          </a:xfrm>
        </p:spPr>
        <p:txBody>
          <a:bodyPr>
            <a:normAutofit fontScale="70000" lnSpcReduction="20000"/>
          </a:bodyPr>
          <a:lstStyle/>
          <a:p>
            <a:r>
              <a:rPr lang="ka-GE" dirty="0"/>
              <a:t>უარის თქმის საფუძვლები</a:t>
            </a:r>
          </a:p>
          <a:p>
            <a:r>
              <a:rPr lang="ka-GE" dirty="0"/>
              <a:t>შედარებითი (</a:t>
            </a:r>
            <a:r>
              <a:rPr lang="ka-GE" dirty="0" err="1"/>
              <a:t>გამოსახულებითი</a:t>
            </a:r>
            <a:r>
              <a:rPr lang="ka-GE" dirty="0"/>
              <a:t>)</a:t>
            </a:r>
          </a:p>
          <a:p>
            <a:r>
              <a:rPr lang="ka-GE" dirty="0" smtClean="0"/>
              <a:t>ექსპერტიზა:</a:t>
            </a:r>
          </a:p>
          <a:p>
            <a:endParaRPr lang="ka-GE" dirty="0"/>
          </a:p>
          <a:p>
            <a:pPr>
              <a:buFont typeface="Wingdings" panose="05000000000000000000" pitchFamily="2" charset="2"/>
              <a:buChar char="§"/>
            </a:pPr>
            <a:r>
              <a:rPr lang="ka-GE" dirty="0" smtClean="0"/>
              <a:t>სემანტიკა</a:t>
            </a:r>
          </a:p>
          <a:p>
            <a:pPr>
              <a:buFont typeface="Wingdings" panose="05000000000000000000" pitchFamily="2" charset="2"/>
              <a:buChar char="§"/>
            </a:pPr>
            <a:r>
              <a:rPr lang="ka-GE" dirty="0" smtClean="0"/>
              <a:t>ფონეტიკა</a:t>
            </a:r>
          </a:p>
          <a:p>
            <a:pPr>
              <a:buFont typeface="Wingdings" panose="05000000000000000000" pitchFamily="2" charset="2"/>
              <a:buChar char="§"/>
            </a:pPr>
            <a:r>
              <a:rPr lang="ka-GE" dirty="0" err="1" smtClean="0"/>
              <a:t>ვიზუალი</a:t>
            </a:r>
            <a:endParaRPr lang="ka-GE" dirty="0" smtClean="0"/>
          </a:p>
          <a:p>
            <a:pPr>
              <a:buFont typeface="Wingdings" panose="05000000000000000000" pitchFamily="2" charset="2"/>
              <a:buChar char="§"/>
            </a:pPr>
            <a:r>
              <a:rPr lang="ka-GE" dirty="0" smtClean="0"/>
              <a:t>ნიცის კლასიფიკატორი</a:t>
            </a:r>
          </a:p>
          <a:p>
            <a:pPr marL="0" indent="0"/>
            <a:endParaRPr lang="ka-GE" dirty="0"/>
          </a:p>
          <a:p>
            <a:pPr marL="0" indent="0"/>
            <a:r>
              <a:rPr lang="ka-GE" dirty="0" smtClean="0">
                <a:solidFill>
                  <a:srgbClr val="FF0000"/>
                </a:solidFill>
              </a:rPr>
              <a:t>საერთო შთაბეჭდილება</a:t>
            </a:r>
            <a:endParaRPr lang="ru-RU" dirty="0">
              <a:solidFill>
                <a:srgbClr val="FF0000"/>
              </a:solidFill>
            </a:endParaRPr>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181217"/>
            <a:ext cx="7084464" cy="676783"/>
          </a:xfrm>
          <a:prstGeom prst="rect">
            <a:avLst/>
          </a:prstGeom>
        </p:spPr>
      </p:pic>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7536" y="6181216"/>
            <a:ext cx="7084464" cy="676783"/>
          </a:xfrm>
          <a:prstGeom prst="rect">
            <a:avLst/>
          </a:prstGeom>
        </p:spPr>
      </p:pic>
      <p:pic>
        <p:nvPicPr>
          <p:cNvPr id="7" name="Picture 6"/>
          <p:cNvPicPr>
            <a:picLocks noChangeAspect="1"/>
          </p:cNvPicPr>
          <p:nvPr/>
        </p:nvPicPr>
        <p:blipFill>
          <a:blip r:embed="rId3"/>
          <a:stretch>
            <a:fillRect/>
          </a:stretch>
        </p:blipFill>
        <p:spPr>
          <a:xfrm>
            <a:off x="0" y="40490"/>
            <a:ext cx="2847079" cy="1066892"/>
          </a:xfrm>
          <a:prstGeom prst="rect">
            <a:avLst/>
          </a:prstGeom>
        </p:spPr>
      </p:pic>
    </p:spTree>
    <p:extLst>
      <p:ext uri="{BB962C8B-B14F-4D97-AF65-F5344CB8AC3E}">
        <p14:creationId xmlns:p14="http://schemas.microsoft.com/office/powerpoint/2010/main" val="4039340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181217"/>
            <a:ext cx="7084464" cy="676783"/>
          </a:xfrm>
          <a:prstGeom prst="rect">
            <a:avLst/>
          </a:prstGeom>
        </p:spPr>
      </p:pic>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7536" y="6181216"/>
            <a:ext cx="7084464" cy="676783"/>
          </a:xfrm>
          <a:prstGeom prst="rect">
            <a:avLst/>
          </a:prstGeom>
        </p:spPr>
      </p:pic>
      <p:pic>
        <p:nvPicPr>
          <p:cNvPr id="7" name="Picture 6"/>
          <p:cNvPicPr>
            <a:picLocks noChangeAspect="1"/>
          </p:cNvPicPr>
          <p:nvPr/>
        </p:nvPicPr>
        <p:blipFill>
          <a:blip r:embed="rId3"/>
          <a:stretch>
            <a:fillRect/>
          </a:stretch>
        </p:blipFill>
        <p:spPr>
          <a:xfrm>
            <a:off x="0" y="40490"/>
            <a:ext cx="2847079" cy="1066892"/>
          </a:xfrm>
          <a:prstGeom prst="rect">
            <a:avLst/>
          </a:prstGeom>
        </p:spPr>
      </p:pic>
      <p:sp>
        <p:nvSpPr>
          <p:cNvPr id="11" name="Content Placeholder 2"/>
          <p:cNvSpPr>
            <a:spLocks noGrp="1"/>
          </p:cNvSpPr>
          <p:nvPr>
            <p:ph idx="1"/>
          </p:nvPr>
        </p:nvSpPr>
        <p:spPr>
          <a:xfrm>
            <a:off x="718458" y="1854374"/>
            <a:ext cx="7520940" cy="3579849"/>
          </a:xfrm>
        </p:spPr>
        <p:txBody>
          <a:bodyPr>
            <a:normAutofit fontScale="70000" lnSpcReduction="20000"/>
          </a:bodyPr>
          <a:lstStyle/>
          <a:p>
            <a:r>
              <a:rPr lang="ka-GE" dirty="0" smtClean="0"/>
              <a:t>უარის თქმის საფუძვლები</a:t>
            </a:r>
          </a:p>
          <a:p>
            <a:r>
              <a:rPr lang="ka-GE" dirty="0" smtClean="0"/>
              <a:t>შედარებითი</a:t>
            </a:r>
          </a:p>
          <a:p>
            <a:r>
              <a:rPr lang="ka-GE" dirty="0" smtClean="0"/>
              <a:t>ადრინდელი სასაქონლო ნიშნის იდენტურია/მსგავსია</a:t>
            </a:r>
            <a:endParaRPr lang="en-US" dirty="0" smtClean="0"/>
          </a:p>
          <a:p>
            <a:r>
              <a:rPr lang="fr-BE" b="0" dirty="0"/>
              <a:t>„</a:t>
            </a:r>
            <a:r>
              <a:rPr lang="fr-BE" dirty="0"/>
              <a:t>EVOKE“ vs „VOKE</a:t>
            </a:r>
            <a:r>
              <a:rPr lang="fr-BE" dirty="0" smtClean="0"/>
              <a:t>“                                     </a:t>
            </a:r>
            <a:r>
              <a:rPr lang="fr-BE" b="0" dirty="0" smtClean="0"/>
              <a:t>„</a:t>
            </a:r>
            <a:r>
              <a:rPr lang="fr-BE" b="0" dirty="0"/>
              <a:t>KIA</a:t>
            </a:r>
            <a:r>
              <a:rPr lang="fr-BE" b="0" dirty="0" smtClean="0"/>
              <a:t>“    vs  </a:t>
            </a:r>
            <a:r>
              <a:rPr lang="fr-BE" b="0" dirty="0"/>
              <a:t>„KIA“</a:t>
            </a:r>
            <a:endParaRPr lang="fr-BE" dirty="0"/>
          </a:p>
          <a:p>
            <a:r>
              <a:rPr lang="ka-GE" b="0" dirty="0"/>
              <a:t>კლასი 34 (თამბაქოს </a:t>
            </a:r>
            <a:r>
              <a:rPr lang="ka-GE" b="0" dirty="0" err="1"/>
              <a:t>საკუთნო</a:t>
            </a:r>
            <a:r>
              <a:rPr lang="ka-GE" b="0" dirty="0" smtClean="0"/>
              <a:t>)</a:t>
            </a:r>
            <a:r>
              <a:rPr lang="en-US" b="0" dirty="0" smtClean="0"/>
              <a:t>            </a:t>
            </a:r>
            <a:r>
              <a:rPr lang="ka-GE" b="0" dirty="0" smtClean="0"/>
              <a:t>კლასი 7, 9 , 11, </a:t>
            </a:r>
            <a:endParaRPr lang="ka-GE" b="0" dirty="0"/>
          </a:p>
          <a:p>
            <a:endParaRPr lang="ka-GE" b="0" dirty="0"/>
          </a:p>
          <a:p>
            <a:r>
              <a:rPr lang="en-US" dirty="0" smtClean="0"/>
              <a:t>“MIXIT vs “MAXIT”                      </a:t>
            </a:r>
          </a:p>
          <a:p>
            <a:r>
              <a:rPr lang="ka-GE" dirty="0" smtClean="0"/>
              <a:t>კლასი</a:t>
            </a:r>
          </a:p>
          <a:p>
            <a:pPr algn="just"/>
            <a:r>
              <a:rPr lang="en-US" dirty="0" smtClean="0"/>
              <a:t>09 </a:t>
            </a:r>
            <a:r>
              <a:rPr lang="en-US" dirty="0"/>
              <a:t>- Computer programs; computer software; data processing </a:t>
            </a:r>
            <a:r>
              <a:rPr lang="en-US" dirty="0" smtClean="0"/>
              <a:t>apparatus</a:t>
            </a:r>
            <a:r>
              <a:rPr lang="ka-GE" dirty="0" smtClean="0"/>
              <a:t> </a:t>
            </a:r>
            <a:r>
              <a:rPr lang="en-US" dirty="0" smtClean="0"/>
              <a:t>for </a:t>
            </a:r>
            <a:r>
              <a:rPr lang="ka-GE" dirty="0" smtClean="0"/>
              <a:t>  </a:t>
            </a:r>
            <a:r>
              <a:rPr lang="en-US" dirty="0" smtClean="0"/>
              <a:t>use </a:t>
            </a:r>
            <a:r>
              <a:rPr lang="en-US" dirty="0"/>
              <a:t>in connection with </a:t>
            </a:r>
            <a:r>
              <a:rPr lang="en-US" dirty="0" err="1" smtClean="0"/>
              <a:t>colo</a:t>
            </a:r>
            <a:r>
              <a:rPr lang="en-US" dirty="0" err="1"/>
              <a:t>u</a:t>
            </a:r>
            <a:r>
              <a:rPr lang="en-US" dirty="0" err="1" smtClean="0"/>
              <a:t>r</a:t>
            </a:r>
            <a:r>
              <a:rPr lang="en-US" dirty="0" smtClean="0"/>
              <a:t> </a:t>
            </a:r>
            <a:r>
              <a:rPr lang="en-US" dirty="0"/>
              <a:t>tinting apparatus.</a:t>
            </a:r>
            <a:endParaRPr lang="ru-RU" dirty="0"/>
          </a:p>
        </p:txBody>
      </p:sp>
    </p:spTree>
    <p:extLst>
      <p:ext uri="{BB962C8B-B14F-4D97-AF65-F5344CB8AC3E}">
        <p14:creationId xmlns:p14="http://schemas.microsoft.com/office/powerpoint/2010/main" val="579940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85949" y="1746069"/>
            <a:ext cx="7520940" cy="3579849"/>
          </a:xfrm>
        </p:spPr>
        <p:txBody>
          <a:bodyPr>
            <a:normAutofit fontScale="25000" lnSpcReduction="20000"/>
          </a:bodyPr>
          <a:lstStyle/>
          <a:p>
            <a:r>
              <a:rPr lang="ka-GE" sz="6400" dirty="0" smtClean="0"/>
              <a:t>კონტრაფაქცია</a:t>
            </a:r>
          </a:p>
          <a:p>
            <a:pPr marL="0" indent="0"/>
            <a:endParaRPr lang="ka-GE" sz="6400" dirty="0"/>
          </a:p>
          <a:p>
            <a:pPr>
              <a:buFont typeface="Wingdings" panose="05000000000000000000" pitchFamily="2" charset="2"/>
              <a:buChar char="Ø"/>
            </a:pPr>
            <a:r>
              <a:rPr lang="ka-GE" sz="6400" dirty="0"/>
              <a:t>სამუშაო ადგილების დაკარგვა;</a:t>
            </a:r>
          </a:p>
          <a:p>
            <a:pPr marL="0" indent="0"/>
            <a:endParaRPr lang="ka-GE" sz="6400" dirty="0"/>
          </a:p>
          <a:p>
            <a:pPr algn="just">
              <a:buFont typeface="Wingdings" panose="05000000000000000000" pitchFamily="2" charset="2"/>
              <a:buChar char="Ø"/>
            </a:pPr>
            <a:r>
              <a:rPr lang="ka-GE" sz="6400" dirty="0"/>
              <a:t>ინვესტირებაზე, ინოვაციასა და სამუშაო</a:t>
            </a:r>
          </a:p>
          <a:p>
            <a:pPr marL="0" indent="0" algn="just"/>
            <a:r>
              <a:rPr lang="ka-GE" sz="6400" dirty="0"/>
              <a:t>     ადგილების შექმნაზე უარყოფითი ზეგავლენა;</a:t>
            </a:r>
          </a:p>
          <a:p>
            <a:pPr marL="0" indent="0" algn="just"/>
            <a:endParaRPr lang="ka-GE" sz="6400" dirty="0"/>
          </a:p>
          <a:p>
            <a:pPr>
              <a:buFont typeface="Wingdings" panose="05000000000000000000" pitchFamily="2" charset="2"/>
              <a:buChar char="Ø"/>
            </a:pPr>
            <a:r>
              <a:rPr lang="ka-GE" sz="6400" dirty="0"/>
              <a:t>აფერხებს ქვეყნის ეკონომიკურ ზრდას;</a:t>
            </a:r>
          </a:p>
          <a:p>
            <a:pPr marL="0" indent="0"/>
            <a:endParaRPr lang="ka-GE" sz="6400" dirty="0"/>
          </a:p>
          <a:p>
            <a:pPr>
              <a:buFont typeface="Wingdings" panose="05000000000000000000" pitchFamily="2" charset="2"/>
              <a:buChar char="Ø"/>
            </a:pPr>
            <a:r>
              <a:rPr lang="ka-GE" sz="6400" dirty="0"/>
              <a:t>მსხვილი კორპორაციების მიმართ </a:t>
            </a:r>
          </a:p>
          <a:p>
            <a:pPr marL="0" indent="0"/>
            <a:r>
              <a:rPr lang="ka-GE" sz="6400" dirty="0"/>
              <a:t>      მიყენებული ზარალი;</a:t>
            </a:r>
          </a:p>
          <a:p>
            <a:pPr marL="0" indent="0"/>
            <a:endParaRPr lang="ka-GE" sz="6400" dirty="0"/>
          </a:p>
          <a:p>
            <a:pPr>
              <a:buFont typeface="Wingdings" panose="05000000000000000000" pitchFamily="2" charset="2"/>
              <a:buChar char="Ø"/>
            </a:pPr>
            <a:r>
              <a:rPr lang="ka-GE" sz="6400" dirty="0"/>
              <a:t>ხელს უწყობს ორგანიზებულ </a:t>
            </a:r>
          </a:p>
          <a:p>
            <a:pPr marL="0" indent="0"/>
            <a:r>
              <a:rPr lang="ka-GE" sz="6400" dirty="0"/>
              <a:t>      დანაშაულს;</a:t>
            </a:r>
            <a:endParaRPr lang="ru-RU" sz="6400" dirty="0"/>
          </a:p>
          <a:p>
            <a:endParaRPr lang="ru-RU" dirty="0"/>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181217"/>
            <a:ext cx="7084464" cy="676783"/>
          </a:xfrm>
          <a:prstGeom prst="rect">
            <a:avLst/>
          </a:prstGeom>
        </p:spPr>
      </p:pic>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7536" y="6181216"/>
            <a:ext cx="7084464" cy="676783"/>
          </a:xfrm>
          <a:prstGeom prst="rect">
            <a:avLst/>
          </a:prstGeom>
        </p:spPr>
      </p:pic>
      <p:pic>
        <p:nvPicPr>
          <p:cNvPr id="7" name="Picture 6"/>
          <p:cNvPicPr>
            <a:picLocks noChangeAspect="1"/>
          </p:cNvPicPr>
          <p:nvPr/>
        </p:nvPicPr>
        <p:blipFill>
          <a:blip r:embed="rId3"/>
          <a:stretch>
            <a:fillRect/>
          </a:stretch>
        </p:blipFill>
        <p:spPr>
          <a:xfrm>
            <a:off x="0" y="40490"/>
            <a:ext cx="2847079" cy="1066892"/>
          </a:xfrm>
          <a:prstGeom prst="rect">
            <a:avLst/>
          </a:prstGeom>
        </p:spPr>
      </p:pic>
      <p:pic>
        <p:nvPicPr>
          <p:cNvPr id="8" name="Picture 7" descr="C:\Users\adalakishvili\Desktop\კონტრაააა.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8675" y="1463040"/>
            <a:ext cx="2231093" cy="1524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adalakishvili\Desktop\კონტრაფაქციული საქონელი.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06889" y="3430038"/>
            <a:ext cx="2514600" cy="1452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766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358537" y="2093405"/>
            <a:ext cx="7520940" cy="3579849"/>
          </a:xfrm>
        </p:spPr>
        <p:txBody>
          <a:bodyPr>
            <a:normAutofit fontScale="92500" lnSpcReduction="10000"/>
          </a:bodyPr>
          <a:lstStyle/>
          <a:p>
            <a:r>
              <a:rPr lang="en-US" b="0" dirty="0"/>
              <a:t>Google -158</a:t>
            </a:r>
            <a:r>
              <a:rPr lang="ka-GE" b="0" dirty="0"/>
              <a:t>.8</a:t>
            </a:r>
            <a:r>
              <a:rPr lang="en-US" b="0" dirty="0"/>
              <a:t> </a:t>
            </a:r>
            <a:r>
              <a:rPr lang="ka-GE" b="0" dirty="0"/>
              <a:t>მილიარდი აშშ დოლარი</a:t>
            </a:r>
            <a:r>
              <a:rPr lang="ka-GE" b="0" dirty="0" smtClean="0"/>
              <a:t>;</a:t>
            </a:r>
            <a:endParaRPr lang="ka-GE" b="0" dirty="0"/>
          </a:p>
          <a:p>
            <a:r>
              <a:rPr lang="en-US" b="0" dirty="0"/>
              <a:t>Apple 147.9 </a:t>
            </a:r>
            <a:r>
              <a:rPr lang="ka-GE" b="0" dirty="0"/>
              <a:t>მილიარდი აშშ დოლარი;</a:t>
            </a:r>
            <a:endParaRPr lang="en-US" b="0" dirty="0"/>
          </a:p>
          <a:p>
            <a:r>
              <a:rPr lang="en-US" b="0" dirty="0"/>
              <a:t>IBM 107.5 </a:t>
            </a:r>
            <a:r>
              <a:rPr lang="ka-GE" b="0" dirty="0"/>
              <a:t>მილიარდი აშშ დოლარი;</a:t>
            </a:r>
            <a:endParaRPr lang="en-US" b="0" dirty="0"/>
          </a:p>
          <a:p>
            <a:r>
              <a:rPr lang="en-US" b="0" dirty="0"/>
              <a:t>Microsoft 90.2 </a:t>
            </a:r>
            <a:r>
              <a:rPr lang="ka-GE" b="0" dirty="0"/>
              <a:t>მილიარდი აშშ დოლარი;</a:t>
            </a:r>
            <a:endParaRPr lang="en-US" b="0" dirty="0"/>
          </a:p>
          <a:p>
            <a:r>
              <a:rPr lang="en-US" b="0" dirty="0"/>
              <a:t>McDonald’s 85.7 </a:t>
            </a:r>
            <a:r>
              <a:rPr lang="ka-GE" b="0" dirty="0"/>
              <a:t>მილიარდი აშშ დოლარი;</a:t>
            </a:r>
            <a:endParaRPr lang="en-US" b="0" dirty="0"/>
          </a:p>
          <a:p>
            <a:r>
              <a:rPr lang="en-US" b="0" dirty="0"/>
              <a:t>Coca-Cola 80.7 </a:t>
            </a:r>
            <a:r>
              <a:rPr lang="ka-GE" b="0" dirty="0"/>
              <a:t>მილიარდი აშშ დოლარი;</a:t>
            </a:r>
            <a:endParaRPr lang="en-US" b="0" dirty="0"/>
          </a:p>
          <a:p>
            <a:r>
              <a:rPr lang="en-US" b="0" dirty="0"/>
              <a:t>Visa 79.2 </a:t>
            </a:r>
            <a:r>
              <a:rPr lang="ka-GE" b="0" dirty="0"/>
              <a:t>მილიარდი აშშ დოლარი;</a:t>
            </a:r>
            <a:endParaRPr lang="en-US" b="0" dirty="0"/>
          </a:p>
          <a:p>
            <a:r>
              <a:rPr lang="en-US" b="0" dirty="0"/>
              <a:t>Amazon 64.3 </a:t>
            </a:r>
            <a:r>
              <a:rPr lang="ka-GE" b="0" dirty="0"/>
              <a:t>მილიარდი აშშ დოლარი;</a:t>
            </a:r>
            <a:r>
              <a:rPr lang="en-US" b="0" dirty="0"/>
              <a:t> </a:t>
            </a:r>
            <a:endParaRPr lang="ka-GE" b="0" dirty="0"/>
          </a:p>
          <a:p>
            <a:endParaRPr lang="ru-RU" dirty="0"/>
          </a:p>
        </p:txBody>
      </p:sp>
      <p:pic>
        <p:nvPicPr>
          <p:cNvPr id="5" name="Picture 4"/>
          <p:cNvPicPr>
            <a:picLocks noChangeAspect="1"/>
          </p:cNvPicPr>
          <p:nvPr/>
        </p:nvPicPr>
        <p:blipFill>
          <a:blip r:embed="rId2"/>
          <a:stretch>
            <a:fillRect/>
          </a:stretch>
        </p:blipFill>
        <p:spPr>
          <a:xfrm>
            <a:off x="0" y="40490"/>
            <a:ext cx="2847079" cy="1066892"/>
          </a:xfrm>
          <a:prstGeom prst="rect">
            <a:avLst/>
          </a:prstGeom>
        </p:spPr>
      </p:pic>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6181217"/>
            <a:ext cx="7084464" cy="676783"/>
          </a:xfrm>
          <a:prstGeom prst="rect">
            <a:avLst/>
          </a:prstGeom>
        </p:spPr>
      </p:pic>
      <p:pic>
        <p:nvPicPr>
          <p:cNvPr id="7"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7536" y="6181216"/>
            <a:ext cx="7084464" cy="676783"/>
          </a:xfrm>
          <a:prstGeom prst="rect">
            <a:avLst/>
          </a:prstGeom>
        </p:spPr>
      </p:pic>
    </p:spTree>
    <p:extLst>
      <p:ext uri="{BB962C8B-B14F-4D97-AF65-F5344CB8AC3E}">
        <p14:creationId xmlns:p14="http://schemas.microsoft.com/office/powerpoint/2010/main" val="2371705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057720" y="470691"/>
            <a:ext cx="2026744" cy="939438"/>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dirty="0" smtClean="0">
                <a:solidFill>
                  <a:schemeClr val="bg1"/>
                </a:solidFill>
              </a:rPr>
              <a:t>პატენტი</a:t>
            </a:r>
            <a:endParaRPr lang="en-US" sz="2000" dirty="0">
              <a:solidFill>
                <a:schemeClr val="bg1"/>
              </a:solidFill>
            </a:endParaRPr>
          </a:p>
        </p:txBody>
      </p:sp>
      <p:pic>
        <p:nvPicPr>
          <p:cNvPr id="6" name="Picture 5"/>
          <p:cNvPicPr>
            <a:picLocks noChangeAspect="1"/>
          </p:cNvPicPr>
          <p:nvPr/>
        </p:nvPicPr>
        <p:blipFill>
          <a:blip r:embed="rId2"/>
          <a:stretch>
            <a:fillRect/>
          </a:stretch>
        </p:blipFill>
        <p:spPr>
          <a:xfrm>
            <a:off x="0" y="40490"/>
            <a:ext cx="2847079" cy="1066892"/>
          </a:xfrm>
          <a:prstGeom prst="rect">
            <a:avLst/>
          </a:prstGeom>
        </p:spPr>
      </p:pic>
      <p:pic>
        <p:nvPicPr>
          <p:cNvPr id="7"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6181217"/>
            <a:ext cx="7084464" cy="676783"/>
          </a:xfrm>
          <a:prstGeom prst="rect">
            <a:avLst/>
          </a:prstGeom>
        </p:spPr>
      </p:pic>
      <p:pic>
        <p:nvPicPr>
          <p:cNvPr id="8"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7536" y="6181216"/>
            <a:ext cx="7084464" cy="676783"/>
          </a:xfrm>
          <a:prstGeom prst="rect">
            <a:avLst/>
          </a:prstGeom>
        </p:spPr>
      </p:pic>
      <p:sp>
        <p:nvSpPr>
          <p:cNvPr id="11" name="Content Placeholder 2"/>
          <p:cNvSpPr txBox="1">
            <a:spLocks/>
          </p:cNvSpPr>
          <p:nvPr/>
        </p:nvSpPr>
        <p:spPr>
          <a:xfrm>
            <a:off x="796835" y="1838350"/>
            <a:ext cx="7520940" cy="357984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ka-GE" dirty="0" smtClean="0"/>
              <a:t>განმარტება; („საქართველოსა საპატენტო კანონი“).</a:t>
            </a:r>
          </a:p>
          <a:p>
            <a:pPr>
              <a:buFont typeface="Wingdings" panose="05000000000000000000" pitchFamily="2" charset="2"/>
              <a:buChar char="ü"/>
            </a:pPr>
            <a:endParaRPr lang="ka-GE" dirty="0" smtClean="0"/>
          </a:p>
          <a:p>
            <a:pPr>
              <a:buFont typeface="Wingdings" panose="05000000000000000000" pitchFamily="2" charset="2"/>
              <a:buChar char="ü"/>
            </a:pPr>
            <a:r>
              <a:rPr lang="ka-GE" dirty="0" smtClean="0"/>
              <a:t>სპეციალური დაცვა - 20 წელი;</a:t>
            </a:r>
          </a:p>
          <a:p>
            <a:pPr>
              <a:buFont typeface="Wingdings" panose="05000000000000000000" pitchFamily="2" charset="2"/>
              <a:buChar char="ü"/>
            </a:pPr>
            <a:endParaRPr lang="ka-GE" dirty="0" smtClean="0"/>
          </a:p>
          <a:p>
            <a:pPr>
              <a:buFont typeface="Wingdings" panose="05000000000000000000" pitchFamily="2" charset="2"/>
              <a:buChar char="ü"/>
            </a:pPr>
            <a:r>
              <a:rPr lang="ka-GE" dirty="0" smtClean="0"/>
              <a:t>ექსკლუზიური უფლება;</a:t>
            </a:r>
          </a:p>
          <a:p>
            <a:pPr>
              <a:buFont typeface="Wingdings" panose="05000000000000000000" pitchFamily="2" charset="2"/>
              <a:buChar char="ü"/>
            </a:pPr>
            <a:endParaRPr lang="ka-GE" dirty="0" smtClean="0"/>
          </a:p>
          <a:p>
            <a:pPr marL="0" indent="0">
              <a:buNone/>
            </a:pPr>
            <a:endParaRPr lang="ka-GE" dirty="0" smtClean="0"/>
          </a:p>
          <a:p>
            <a:pPr>
              <a:buFont typeface="Wingdings" panose="05000000000000000000" pitchFamily="2" charset="2"/>
              <a:buChar char="ü"/>
            </a:pPr>
            <a:r>
              <a:rPr lang="ka-GE" dirty="0" smtClean="0"/>
              <a:t>ტერიტორიულობის პრინციპი;</a:t>
            </a:r>
          </a:p>
          <a:p>
            <a:pPr>
              <a:buFont typeface="Wingdings" panose="05000000000000000000" pitchFamily="2" charset="2"/>
              <a:buChar char="ü"/>
            </a:pPr>
            <a:endParaRPr lang="ka-GE" dirty="0" smtClean="0"/>
          </a:p>
          <a:p>
            <a:pPr>
              <a:buFont typeface="Wingdings" panose="05000000000000000000" pitchFamily="2" charset="2"/>
              <a:buChar char="ü"/>
            </a:pPr>
            <a:endParaRPr lang="ru-RU" dirty="0"/>
          </a:p>
        </p:txBody>
      </p:sp>
    </p:spTree>
    <p:extLst>
      <p:ext uri="{BB962C8B-B14F-4D97-AF65-F5344CB8AC3E}">
        <p14:creationId xmlns:p14="http://schemas.microsoft.com/office/powerpoint/2010/main" val="993596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736" y="1119478"/>
            <a:ext cx="10515600" cy="780011"/>
          </a:xfrm>
        </p:spPr>
        <p:txBody>
          <a:bodyPr>
            <a:normAutofit/>
          </a:bodyPr>
          <a:lstStyle/>
          <a:p>
            <a:pPr algn="ctr"/>
            <a:r>
              <a:rPr lang="ka-GE" sz="3500" b="1" dirty="0" smtClean="0">
                <a:solidFill>
                  <a:schemeClr val="accent1">
                    <a:lumMod val="50000"/>
                  </a:schemeClr>
                </a:solidFill>
              </a:rPr>
              <a:t>რას იცავს </a:t>
            </a:r>
            <a:r>
              <a:rPr lang="ka-GE" sz="4000" b="1" dirty="0" smtClean="0">
                <a:solidFill>
                  <a:schemeClr val="accent1">
                    <a:lumMod val="50000"/>
                  </a:schemeClr>
                </a:solidFill>
              </a:rPr>
              <a:t>ინტელექტუალური</a:t>
            </a:r>
            <a:r>
              <a:rPr lang="ka-GE" sz="3500" b="1" dirty="0" smtClean="0">
                <a:solidFill>
                  <a:schemeClr val="accent1">
                    <a:lumMod val="50000"/>
                  </a:schemeClr>
                </a:solidFill>
              </a:rPr>
              <a:t> საკუთრება?</a:t>
            </a:r>
            <a:endParaRPr lang="en-US" sz="3500" b="1" dirty="0">
              <a:solidFill>
                <a:schemeClr val="accent1">
                  <a:lumMod val="50000"/>
                </a:schemeClr>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5956419"/>
            <a:ext cx="7178467" cy="901581"/>
          </a:xfrm>
          <a:prstGeom prst="rect">
            <a:avLst/>
          </a:prstGeom>
        </p:spPr>
      </p:pic>
      <p:pic>
        <p:nvPicPr>
          <p:cNvPr id="5"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4464" y="5956419"/>
            <a:ext cx="5107536" cy="90158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5787" y="2402226"/>
            <a:ext cx="3165014" cy="3265264"/>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113222"/>
            <a:ext cx="3649259" cy="2057711"/>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89235" y="1837308"/>
            <a:ext cx="2857500" cy="2333625"/>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421840">
            <a:off x="3060241" y="2615388"/>
            <a:ext cx="1342384" cy="1342384"/>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49545">
            <a:off x="7972134" y="2627654"/>
            <a:ext cx="1342384" cy="1342384"/>
          </a:xfrm>
          <a:prstGeom prst="rect">
            <a:avLst/>
          </a:prstGeom>
        </p:spPr>
      </p:pic>
      <p:pic>
        <p:nvPicPr>
          <p:cNvPr id="13" name="Picture 12"/>
          <p:cNvPicPr>
            <a:picLocks noChangeAspect="1"/>
          </p:cNvPicPr>
          <p:nvPr/>
        </p:nvPicPr>
        <p:blipFill>
          <a:blip r:embed="rId9"/>
          <a:stretch>
            <a:fillRect/>
          </a:stretch>
        </p:blipFill>
        <p:spPr>
          <a:xfrm>
            <a:off x="0" y="40490"/>
            <a:ext cx="2847079" cy="1066892"/>
          </a:xfrm>
          <a:prstGeom prst="rect">
            <a:avLst/>
          </a:prstGeom>
        </p:spPr>
      </p:pic>
    </p:spTree>
    <p:extLst>
      <p:ext uri="{BB962C8B-B14F-4D97-AF65-F5344CB8AC3E}">
        <p14:creationId xmlns:p14="http://schemas.microsoft.com/office/powerpoint/2010/main" val="21077653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057720" y="470691"/>
            <a:ext cx="2026744" cy="939438"/>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dirty="0" smtClean="0">
                <a:solidFill>
                  <a:schemeClr val="bg1"/>
                </a:solidFill>
              </a:rPr>
              <a:t>პატენტი</a:t>
            </a:r>
            <a:endParaRPr lang="en-US" sz="2000" dirty="0">
              <a:solidFill>
                <a:schemeClr val="bg1"/>
              </a:solidFill>
            </a:endParaRPr>
          </a:p>
        </p:txBody>
      </p:sp>
      <p:pic>
        <p:nvPicPr>
          <p:cNvPr id="6" name="Picture 5"/>
          <p:cNvPicPr>
            <a:picLocks noChangeAspect="1"/>
          </p:cNvPicPr>
          <p:nvPr/>
        </p:nvPicPr>
        <p:blipFill>
          <a:blip r:embed="rId2"/>
          <a:stretch>
            <a:fillRect/>
          </a:stretch>
        </p:blipFill>
        <p:spPr>
          <a:xfrm>
            <a:off x="0" y="40490"/>
            <a:ext cx="2847079" cy="1066892"/>
          </a:xfrm>
          <a:prstGeom prst="rect">
            <a:avLst/>
          </a:prstGeom>
        </p:spPr>
      </p:pic>
      <p:pic>
        <p:nvPicPr>
          <p:cNvPr id="7"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6181217"/>
            <a:ext cx="7084464" cy="676783"/>
          </a:xfrm>
          <a:prstGeom prst="rect">
            <a:avLst/>
          </a:prstGeom>
        </p:spPr>
      </p:pic>
      <p:pic>
        <p:nvPicPr>
          <p:cNvPr id="8"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7536" y="6181216"/>
            <a:ext cx="7084464" cy="676783"/>
          </a:xfrm>
          <a:prstGeom prst="rect">
            <a:avLst/>
          </a:prstGeom>
        </p:spPr>
      </p:pic>
      <p:sp>
        <p:nvSpPr>
          <p:cNvPr id="9" name="Content Placeholder 2"/>
          <p:cNvSpPr>
            <a:spLocks noGrp="1"/>
          </p:cNvSpPr>
          <p:nvPr>
            <p:ph idx="1"/>
          </p:nvPr>
        </p:nvSpPr>
        <p:spPr>
          <a:xfrm>
            <a:off x="822960" y="1752292"/>
            <a:ext cx="7520940" cy="3579849"/>
          </a:xfrm>
        </p:spPr>
        <p:txBody>
          <a:bodyPr/>
          <a:lstStyle/>
          <a:p>
            <a:r>
              <a:rPr lang="ka-GE" dirty="0"/>
              <a:t>250 000 აქტიური პატენტი შეიძლება გამოყენებულ იქნას </a:t>
            </a:r>
            <a:r>
              <a:rPr lang="ka-GE" dirty="0" err="1"/>
              <a:t>სმარტფონებში</a:t>
            </a:r>
            <a:r>
              <a:rPr lang="ka-GE" dirty="0"/>
              <a:t>;</a:t>
            </a:r>
          </a:p>
          <a:p>
            <a:r>
              <a:rPr lang="ka-GE" dirty="0"/>
              <a:t>ტელეკომუნიკაციების ქსელს </a:t>
            </a:r>
            <a:r>
              <a:rPr lang="en-US" dirty="0"/>
              <a:t>4G-</a:t>
            </a:r>
            <a:r>
              <a:rPr lang="ka-GE" dirty="0"/>
              <a:t>ს აქვს 80 000 პატენტი.</a:t>
            </a:r>
          </a:p>
          <a:p>
            <a:endParaRPr lang="ru-RU"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1218" y="4271479"/>
            <a:ext cx="1062029" cy="10606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2" descr="C:\Users\Gvantsa\Desktop\patent 4.jpg"/>
          <p:cNvPicPr>
            <a:picLocks noChangeAspect="1" noChangeArrowheads="1"/>
          </p:cNvPicPr>
          <p:nvPr/>
        </p:nvPicPr>
        <p:blipFill>
          <a:blip r:embed="rId5"/>
          <a:srcRect/>
          <a:stretch>
            <a:fillRect/>
          </a:stretch>
        </p:blipFill>
        <p:spPr bwMode="auto">
          <a:xfrm>
            <a:off x="5214919" y="3542216"/>
            <a:ext cx="1046586" cy="1611156"/>
          </a:xfrm>
          <a:prstGeom prst="rect">
            <a:avLst/>
          </a:prstGeom>
          <a:noFill/>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02492" y="3683889"/>
            <a:ext cx="1783080" cy="19904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71340" y="567464"/>
            <a:ext cx="2086792" cy="2007055"/>
          </a:xfrm>
          <a:prstGeom prst="rect">
            <a:avLst/>
          </a:prstGeom>
        </p:spPr>
      </p:pic>
    </p:spTree>
    <p:extLst>
      <p:ext uri="{BB962C8B-B14F-4D97-AF65-F5344CB8AC3E}">
        <p14:creationId xmlns:p14="http://schemas.microsoft.com/office/powerpoint/2010/main" val="3184162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057720" y="470691"/>
            <a:ext cx="2026744" cy="939438"/>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dirty="0" smtClean="0">
                <a:solidFill>
                  <a:schemeClr val="bg1"/>
                </a:solidFill>
              </a:rPr>
              <a:t>პატენტი</a:t>
            </a:r>
            <a:endParaRPr lang="en-US" sz="2000" dirty="0">
              <a:solidFill>
                <a:schemeClr val="bg1"/>
              </a:solidFill>
            </a:endParaRPr>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181217"/>
            <a:ext cx="7084464" cy="676783"/>
          </a:xfrm>
          <a:prstGeom prst="rect">
            <a:avLst/>
          </a:prstGeom>
        </p:spPr>
      </p:pic>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7536" y="6181216"/>
            <a:ext cx="7084464" cy="676783"/>
          </a:xfrm>
          <a:prstGeom prst="rect">
            <a:avLst/>
          </a:prstGeom>
        </p:spPr>
      </p:pic>
      <p:pic>
        <p:nvPicPr>
          <p:cNvPr id="7" name="Picture 6"/>
          <p:cNvPicPr>
            <a:picLocks noChangeAspect="1"/>
          </p:cNvPicPr>
          <p:nvPr/>
        </p:nvPicPr>
        <p:blipFill>
          <a:blip r:embed="rId3"/>
          <a:stretch>
            <a:fillRect/>
          </a:stretch>
        </p:blipFill>
        <p:spPr>
          <a:xfrm>
            <a:off x="0" y="40490"/>
            <a:ext cx="2847079" cy="1066892"/>
          </a:xfrm>
          <a:prstGeom prst="rect">
            <a:avLst/>
          </a:prstGeom>
        </p:spPr>
      </p:pic>
      <p:sp>
        <p:nvSpPr>
          <p:cNvPr id="8" name="Content Placeholder 2"/>
          <p:cNvSpPr>
            <a:spLocks noGrp="1"/>
          </p:cNvSpPr>
          <p:nvPr>
            <p:ph idx="1"/>
          </p:nvPr>
        </p:nvSpPr>
        <p:spPr>
          <a:xfrm>
            <a:off x="901337" y="1854374"/>
            <a:ext cx="7520940" cy="3579849"/>
          </a:xfrm>
        </p:spPr>
        <p:txBody>
          <a:bodyPr/>
          <a:lstStyle/>
          <a:p>
            <a:r>
              <a:rPr lang="ka-GE" dirty="0" err="1" smtClean="0"/>
              <a:t>პატენტუნარიანობის</a:t>
            </a:r>
            <a:r>
              <a:rPr lang="ka-GE" dirty="0" smtClean="0"/>
              <a:t> კრიტერიუმები</a:t>
            </a:r>
          </a:p>
          <a:p>
            <a:endParaRPr lang="ka-GE" dirty="0" smtClean="0"/>
          </a:p>
          <a:p>
            <a:pPr>
              <a:buFont typeface="Wingdings" panose="05000000000000000000" pitchFamily="2" charset="2"/>
              <a:buChar char="ü"/>
            </a:pPr>
            <a:r>
              <a:rPr lang="ka-GE" b="0" dirty="0" smtClean="0"/>
              <a:t>სიახლე;</a:t>
            </a:r>
          </a:p>
          <a:p>
            <a:pPr>
              <a:buFont typeface="Wingdings" panose="05000000000000000000" pitchFamily="2" charset="2"/>
              <a:buChar char="ü"/>
            </a:pPr>
            <a:endParaRPr lang="ka-GE" b="0" dirty="0"/>
          </a:p>
          <a:p>
            <a:pPr>
              <a:buFont typeface="Wingdings" panose="05000000000000000000" pitchFamily="2" charset="2"/>
              <a:buChar char="ü"/>
            </a:pPr>
            <a:r>
              <a:rPr lang="ka-GE" b="0" dirty="0" smtClean="0"/>
              <a:t>საგამომგონებლო დონე;</a:t>
            </a:r>
          </a:p>
          <a:p>
            <a:pPr>
              <a:buFont typeface="Wingdings" panose="05000000000000000000" pitchFamily="2" charset="2"/>
              <a:buChar char="ü"/>
            </a:pPr>
            <a:endParaRPr lang="ka-GE" b="0" dirty="0"/>
          </a:p>
          <a:p>
            <a:pPr>
              <a:buFont typeface="Wingdings" panose="05000000000000000000" pitchFamily="2" charset="2"/>
              <a:buChar char="ü"/>
            </a:pPr>
            <a:r>
              <a:rPr lang="ka-GE" b="0" dirty="0" smtClean="0"/>
              <a:t>სამრეწველო გამოყენებადობა;</a:t>
            </a:r>
            <a:endParaRPr lang="ru-RU" b="0" dirty="0"/>
          </a:p>
        </p:txBody>
      </p:sp>
    </p:spTree>
    <p:extLst>
      <p:ext uri="{BB962C8B-B14F-4D97-AF65-F5344CB8AC3E}">
        <p14:creationId xmlns:p14="http://schemas.microsoft.com/office/powerpoint/2010/main" val="1205854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5956419"/>
            <a:ext cx="7178467" cy="901581"/>
          </a:xfrm>
          <a:prstGeom prst="rect">
            <a:avLst/>
          </a:prstGeom>
        </p:spPr>
      </p:pic>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4464" y="5956419"/>
            <a:ext cx="5107536" cy="901581"/>
          </a:xfrm>
          <a:prstGeom prst="rect">
            <a:avLst/>
          </a:prstGeom>
        </p:spPr>
      </p:pic>
      <p:pic>
        <p:nvPicPr>
          <p:cNvPr id="13" name="Picture 12"/>
          <p:cNvPicPr>
            <a:picLocks noChangeAspect="1"/>
          </p:cNvPicPr>
          <p:nvPr/>
        </p:nvPicPr>
        <p:blipFill>
          <a:blip r:embed="rId4"/>
          <a:stretch>
            <a:fillRect/>
          </a:stretch>
        </p:blipFill>
        <p:spPr>
          <a:xfrm>
            <a:off x="0" y="40490"/>
            <a:ext cx="2847079" cy="1066892"/>
          </a:xfrm>
          <a:prstGeom prst="rect">
            <a:avLst/>
          </a:prstGeom>
        </p:spPr>
      </p:pic>
      <p:sp>
        <p:nvSpPr>
          <p:cNvPr id="9" name="Rounded Rectangle 8"/>
          <p:cNvSpPr/>
          <p:nvPr/>
        </p:nvSpPr>
        <p:spPr>
          <a:xfrm>
            <a:off x="4412463" y="596189"/>
            <a:ext cx="3201840" cy="518683"/>
          </a:xfrm>
          <a:prstGeom prst="roundRect">
            <a:avLst/>
          </a:prstGeom>
          <a:solidFill>
            <a:schemeClr val="accent6">
              <a:lumMod val="60000"/>
              <a:lumOff val="40000"/>
            </a:scheme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pPr algn="ctr"/>
            <a:r>
              <a:rPr lang="ka-GE" b="1" dirty="0" smtClean="0">
                <a:solidFill>
                  <a:schemeClr val="tx1">
                    <a:lumMod val="95000"/>
                    <a:lumOff val="5000"/>
                  </a:schemeClr>
                </a:solidFill>
              </a:rPr>
              <a:t>ქარის ღვედური დანადგარი</a:t>
            </a:r>
            <a:endParaRPr lang="en-US" b="1" dirty="0">
              <a:solidFill>
                <a:schemeClr val="tx1">
                  <a:lumMod val="95000"/>
                  <a:lumOff val="5000"/>
                </a:schemeClr>
              </a:solidFill>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3629" y="1273323"/>
            <a:ext cx="2447257" cy="4350678"/>
          </a:xfrm>
          <a:prstGeom prst="rect">
            <a:avLst/>
          </a:prstGeom>
        </p:spPr>
      </p:pic>
      <p:graphicFrame>
        <p:nvGraphicFramePr>
          <p:cNvPr id="18" name="Diagram 17"/>
          <p:cNvGraphicFramePr/>
          <p:nvPr>
            <p:extLst/>
          </p:nvPr>
        </p:nvGraphicFramePr>
        <p:xfrm>
          <a:off x="6172495" y="1992912"/>
          <a:ext cx="4919947" cy="272611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9" name="Rounded Rectangle 18"/>
          <p:cNvSpPr/>
          <p:nvPr/>
        </p:nvSpPr>
        <p:spPr>
          <a:xfrm>
            <a:off x="8905461" y="492104"/>
            <a:ext cx="2882349" cy="1500808"/>
          </a:xfrm>
          <a:prstGeom prst="round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endParaRPr lang="ka-GE" sz="1600" b="1" dirty="0" smtClean="0"/>
          </a:p>
          <a:p>
            <a:endParaRPr lang="ka-GE" sz="1600" b="1" dirty="0"/>
          </a:p>
          <a:p>
            <a:r>
              <a:rPr lang="ka-GE" sz="1600" b="1" dirty="0" smtClean="0"/>
              <a:t>პატენტი</a:t>
            </a:r>
            <a:endParaRPr lang="ru-RU" sz="1600" b="1" dirty="0" smtClean="0"/>
          </a:p>
          <a:p>
            <a:pPr marL="285750" indent="-285750">
              <a:buFont typeface="Wingdings" panose="05000000000000000000" pitchFamily="2" charset="2"/>
              <a:buChar char="ü"/>
            </a:pPr>
            <a:r>
              <a:rPr lang="ka-GE" sz="1600" dirty="0" smtClean="0"/>
              <a:t>სიახლე;</a:t>
            </a:r>
          </a:p>
          <a:p>
            <a:pPr marL="285750" indent="-285750">
              <a:buFont typeface="Wingdings" panose="05000000000000000000" pitchFamily="2" charset="2"/>
              <a:buChar char="ü"/>
            </a:pPr>
            <a:r>
              <a:rPr lang="ka-GE" sz="1600" dirty="0" smtClean="0"/>
              <a:t>საგამომგონებლო დონე;</a:t>
            </a:r>
          </a:p>
          <a:p>
            <a:pPr marL="285750" indent="-285750">
              <a:buFont typeface="Wingdings" panose="05000000000000000000" pitchFamily="2" charset="2"/>
              <a:buChar char="ü"/>
            </a:pPr>
            <a:r>
              <a:rPr lang="ka-GE" sz="1600" dirty="0" smtClean="0"/>
              <a:t>სამრეწველო გამოყენებადი</a:t>
            </a:r>
          </a:p>
          <a:p>
            <a:pPr marL="285750" indent="-285750">
              <a:buFont typeface="Wingdings" panose="05000000000000000000" pitchFamily="2" charset="2"/>
              <a:buChar char="ü"/>
            </a:pPr>
            <a:endParaRPr lang="ka-GE" sz="1600" dirty="0" smtClean="0"/>
          </a:p>
          <a:p>
            <a:pPr marL="285750" indent="-285750">
              <a:buFont typeface="Wingdings" panose="05000000000000000000" pitchFamily="2" charset="2"/>
              <a:buChar char="ü"/>
            </a:pPr>
            <a:endParaRPr lang="en-US" dirty="0" smtClean="0"/>
          </a:p>
          <a:p>
            <a:pPr marL="285750" indent="-285750">
              <a:buFont typeface="Wingdings" panose="05000000000000000000" pitchFamily="2" charset="2"/>
              <a:buChar char="ü"/>
            </a:pPr>
            <a:endParaRPr lang="en-US" dirty="0"/>
          </a:p>
        </p:txBody>
      </p:sp>
    </p:spTree>
    <p:extLst>
      <p:ext uri="{BB962C8B-B14F-4D97-AF65-F5344CB8AC3E}">
        <p14:creationId xmlns:p14="http://schemas.microsoft.com/office/powerpoint/2010/main" val="18478101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5956419"/>
            <a:ext cx="7178467" cy="901581"/>
          </a:xfrm>
          <a:prstGeom prst="rect">
            <a:avLst/>
          </a:prstGeom>
        </p:spPr>
      </p:pic>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4464" y="5956419"/>
            <a:ext cx="5107536" cy="901581"/>
          </a:xfrm>
          <a:prstGeom prst="rect">
            <a:avLst/>
          </a:prstGeom>
        </p:spPr>
      </p:pic>
      <p:pic>
        <p:nvPicPr>
          <p:cNvPr id="13" name="Picture 12"/>
          <p:cNvPicPr>
            <a:picLocks noChangeAspect="1"/>
          </p:cNvPicPr>
          <p:nvPr/>
        </p:nvPicPr>
        <p:blipFill>
          <a:blip r:embed="rId4"/>
          <a:stretch>
            <a:fillRect/>
          </a:stretch>
        </p:blipFill>
        <p:spPr>
          <a:xfrm>
            <a:off x="0" y="40490"/>
            <a:ext cx="2847079" cy="1066892"/>
          </a:xfrm>
          <a:prstGeom prst="rect">
            <a:avLst/>
          </a:prstGeom>
        </p:spPr>
      </p:pic>
      <p:sp>
        <p:nvSpPr>
          <p:cNvPr id="9" name="Rounded Rectangle 8"/>
          <p:cNvSpPr/>
          <p:nvPr/>
        </p:nvSpPr>
        <p:spPr>
          <a:xfrm>
            <a:off x="4412463" y="596189"/>
            <a:ext cx="3201840" cy="518683"/>
          </a:xfrm>
          <a:prstGeom prst="roundRect">
            <a:avLst/>
          </a:prstGeom>
          <a:solidFill>
            <a:schemeClr val="accent6">
              <a:lumMod val="60000"/>
              <a:lumOff val="40000"/>
            </a:scheme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pPr algn="ctr"/>
            <a:r>
              <a:rPr lang="ka-GE" b="1" dirty="0" smtClean="0">
                <a:solidFill>
                  <a:schemeClr val="tx1">
                    <a:lumMod val="95000"/>
                    <a:lumOff val="5000"/>
                  </a:schemeClr>
                </a:solidFill>
              </a:rPr>
              <a:t>გაცემული პატენტი</a:t>
            </a:r>
            <a:endParaRPr lang="en-US" b="1" dirty="0">
              <a:solidFill>
                <a:schemeClr val="tx1">
                  <a:lumMod val="95000"/>
                  <a:lumOff val="5000"/>
                </a:schemeClr>
              </a:solidFill>
            </a:endParaRPr>
          </a:p>
        </p:txBody>
      </p:sp>
      <p:graphicFrame>
        <p:nvGraphicFramePr>
          <p:cNvPr id="18" name="Diagram 17"/>
          <p:cNvGraphicFramePr/>
          <p:nvPr>
            <p:extLst/>
          </p:nvPr>
        </p:nvGraphicFramePr>
        <p:xfrm>
          <a:off x="6172495" y="1992912"/>
          <a:ext cx="4919947" cy="272611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289839">
            <a:off x="551949" y="2420036"/>
            <a:ext cx="3665143" cy="2078554"/>
          </a:xfrm>
          <a:prstGeom prst="rect">
            <a:avLst/>
          </a:prstGeom>
        </p:spPr>
      </p:pic>
    </p:spTree>
    <p:extLst>
      <p:ext uri="{BB962C8B-B14F-4D97-AF65-F5344CB8AC3E}">
        <p14:creationId xmlns:p14="http://schemas.microsoft.com/office/powerpoint/2010/main" val="7610405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057719" y="470691"/>
            <a:ext cx="3028189" cy="93943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dirty="0" smtClean="0">
                <a:solidFill>
                  <a:schemeClr val="bg1"/>
                </a:solidFill>
              </a:rPr>
              <a:t>ინდუსრტიული დიზაინი</a:t>
            </a:r>
            <a:endParaRPr lang="en-US" sz="2000" dirty="0">
              <a:solidFill>
                <a:schemeClr val="bg1"/>
              </a:solidFill>
            </a:endParaRPr>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181217"/>
            <a:ext cx="7084464" cy="676783"/>
          </a:xfrm>
          <a:prstGeom prst="rect">
            <a:avLst/>
          </a:prstGeom>
        </p:spPr>
      </p:pic>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7536" y="6181216"/>
            <a:ext cx="7084464" cy="676783"/>
          </a:xfrm>
          <a:prstGeom prst="rect">
            <a:avLst/>
          </a:prstGeom>
        </p:spPr>
      </p:pic>
      <p:pic>
        <p:nvPicPr>
          <p:cNvPr id="7" name="Picture 6"/>
          <p:cNvPicPr>
            <a:picLocks noChangeAspect="1"/>
          </p:cNvPicPr>
          <p:nvPr/>
        </p:nvPicPr>
        <p:blipFill>
          <a:blip r:embed="rId3"/>
          <a:stretch>
            <a:fillRect/>
          </a:stretch>
        </p:blipFill>
        <p:spPr>
          <a:xfrm>
            <a:off x="0" y="40490"/>
            <a:ext cx="2847079" cy="1066892"/>
          </a:xfrm>
          <a:prstGeom prst="rect">
            <a:avLst/>
          </a:prstGeom>
        </p:spPr>
      </p:pic>
      <p:sp>
        <p:nvSpPr>
          <p:cNvPr id="8" name="Content Placeholder 2"/>
          <p:cNvSpPr>
            <a:spLocks noGrp="1"/>
          </p:cNvSpPr>
          <p:nvPr>
            <p:ph idx="1"/>
          </p:nvPr>
        </p:nvSpPr>
        <p:spPr>
          <a:xfrm>
            <a:off x="888274" y="2145657"/>
            <a:ext cx="7520940" cy="3579849"/>
          </a:xfrm>
        </p:spPr>
        <p:txBody>
          <a:bodyPr>
            <a:normAutofit fontScale="85000" lnSpcReduction="20000"/>
          </a:bodyPr>
          <a:lstStyle/>
          <a:p>
            <a:pPr>
              <a:buFont typeface="Wingdings" panose="05000000000000000000" pitchFamily="2" charset="2"/>
              <a:buChar char="ü"/>
            </a:pPr>
            <a:r>
              <a:rPr lang="ka-GE" b="0" dirty="0" smtClean="0"/>
              <a:t>ორნამენტული და ესთეტიური ასპექტი;</a:t>
            </a:r>
          </a:p>
          <a:p>
            <a:pPr>
              <a:buFont typeface="Wingdings" panose="05000000000000000000" pitchFamily="2" charset="2"/>
              <a:buChar char="ü"/>
            </a:pPr>
            <a:endParaRPr lang="ka-GE" b="0" dirty="0"/>
          </a:p>
          <a:p>
            <a:pPr>
              <a:buFont typeface="Wingdings" panose="05000000000000000000" pitchFamily="2" charset="2"/>
              <a:buChar char="ü"/>
            </a:pPr>
            <a:r>
              <a:rPr lang="ka-GE" b="0" dirty="0" smtClean="0"/>
              <a:t>განმარტება („საქართველოს კანონი დიზაინის შესახებ“)</a:t>
            </a:r>
          </a:p>
          <a:p>
            <a:pPr>
              <a:buFont typeface="Wingdings" panose="05000000000000000000" pitchFamily="2" charset="2"/>
              <a:buChar char="ü"/>
            </a:pPr>
            <a:endParaRPr lang="ka-GE" b="0" dirty="0"/>
          </a:p>
          <a:p>
            <a:pPr marL="0" indent="0"/>
            <a:r>
              <a:rPr lang="ka-GE" dirty="0" smtClean="0"/>
              <a:t>„დიზაინი </a:t>
            </a:r>
            <a:r>
              <a:rPr lang="ka-GE" dirty="0"/>
              <a:t>არის მთლიანი პროდუქტის ან მისი ნაწილის გამოხატულება, რომელიც გამომდინარეობს თვით პროდუქტის ნიშნებისაგან, მათ შორის, ხაზებისაგან, კონტურებისაგან, ფერებისაგან, ფორმისაგან, ტექსტურისაგან ან/და მასალისაგან, ან პროდუქტის </a:t>
            </a:r>
            <a:r>
              <a:rPr lang="ka-GE" dirty="0" err="1" smtClean="0"/>
              <a:t>მორთვისაგან</a:t>
            </a:r>
            <a:r>
              <a:rPr lang="ka-GE" dirty="0" smtClean="0"/>
              <a:t>“</a:t>
            </a:r>
            <a:endParaRPr lang="ru-RU" b="0" dirty="0"/>
          </a:p>
        </p:txBody>
      </p:sp>
    </p:spTree>
    <p:extLst>
      <p:ext uri="{BB962C8B-B14F-4D97-AF65-F5344CB8AC3E}">
        <p14:creationId xmlns:p14="http://schemas.microsoft.com/office/powerpoint/2010/main" val="25034212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057719" y="470691"/>
            <a:ext cx="3028189" cy="93943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dirty="0" smtClean="0">
                <a:solidFill>
                  <a:schemeClr val="bg1"/>
                </a:solidFill>
              </a:rPr>
              <a:t>ინდუსრტიული დიზაინი</a:t>
            </a:r>
            <a:endParaRPr lang="en-US" sz="2000" dirty="0">
              <a:solidFill>
                <a:schemeClr val="bg1"/>
              </a:solidFill>
            </a:endParaRPr>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181217"/>
            <a:ext cx="7084464" cy="676783"/>
          </a:xfrm>
          <a:prstGeom prst="rect">
            <a:avLst/>
          </a:prstGeom>
        </p:spPr>
      </p:pic>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7536" y="6181216"/>
            <a:ext cx="7084464" cy="676783"/>
          </a:xfrm>
          <a:prstGeom prst="rect">
            <a:avLst/>
          </a:prstGeom>
        </p:spPr>
      </p:pic>
      <p:pic>
        <p:nvPicPr>
          <p:cNvPr id="7" name="Picture 6"/>
          <p:cNvPicPr>
            <a:picLocks noChangeAspect="1"/>
          </p:cNvPicPr>
          <p:nvPr/>
        </p:nvPicPr>
        <p:blipFill>
          <a:blip r:embed="rId3"/>
          <a:stretch>
            <a:fillRect/>
          </a:stretch>
        </p:blipFill>
        <p:spPr>
          <a:xfrm>
            <a:off x="0" y="40490"/>
            <a:ext cx="2847079" cy="1066892"/>
          </a:xfrm>
          <a:prstGeom prst="rect">
            <a:avLst/>
          </a:prstGeom>
        </p:spPr>
      </p:pic>
      <p:sp>
        <p:nvSpPr>
          <p:cNvPr id="9" name="Content Placeholder 2"/>
          <p:cNvSpPr txBox="1">
            <a:spLocks/>
          </p:cNvSpPr>
          <p:nvPr/>
        </p:nvSpPr>
        <p:spPr>
          <a:xfrm>
            <a:off x="822960" y="1851413"/>
            <a:ext cx="7520940" cy="357984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ka-GE" dirty="0" smtClean="0"/>
              <a:t>დაცვის კრიტერიუმები (ახალი და ორიგინალური)</a:t>
            </a:r>
          </a:p>
          <a:p>
            <a:pPr>
              <a:buFont typeface="Wingdings" panose="05000000000000000000" pitchFamily="2" charset="2"/>
              <a:buChar char="ü"/>
            </a:pPr>
            <a:endParaRPr lang="ka-GE" dirty="0" smtClean="0"/>
          </a:p>
          <a:p>
            <a:pPr>
              <a:buFont typeface="Wingdings" panose="05000000000000000000" pitchFamily="2" charset="2"/>
              <a:buChar char="ü"/>
            </a:pPr>
            <a:r>
              <a:rPr lang="ka-GE" dirty="0" smtClean="0"/>
              <a:t>ტექნიკური ფუნქციები არ არის დაცული;</a:t>
            </a:r>
          </a:p>
          <a:p>
            <a:pPr>
              <a:buFont typeface="Wingdings" panose="05000000000000000000" pitchFamily="2" charset="2"/>
              <a:buChar char="ü"/>
            </a:pPr>
            <a:endParaRPr lang="ka-GE" dirty="0" smtClean="0"/>
          </a:p>
          <a:p>
            <a:pPr>
              <a:buFont typeface="Wingdings" panose="05000000000000000000" pitchFamily="2" charset="2"/>
              <a:buChar char="ü"/>
            </a:pPr>
            <a:r>
              <a:rPr lang="ka-GE" dirty="0" smtClean="0"/>
              <a:t>ტერიტორიულობის პრინციპი;</a:t>
            </a:r>
          </a:p>
          <a:p>
            <a:pPr>
              <a:buFont typeface="Wingdings" panose="05000000000000000000" pitchFamily="2" charset="2"/>
              <a:buChar char="ü"/>
            </a:pPr>
            <a:endParaRPr lang="ka-GE" dirty="0" smtClean="0"/>
          </a:p>
          <a:p>
            <a:pPr>
              <a:buFont typeface="Wingdings" panose="05000000000000000000" pitchFamily="2" charset="2"/>
              <a:buChar char="ü"/>
            </a:pPr>
            <a:r>
              <a:rPr lang="ka-GE" dirty="0" smtClean="0"/>
              <a:t>დაცვა (არაუმეტეს 25 წელი);</a:t>
            </a:r>
          </a:p>
          <a:p>
            <a:pPr marL="0" indent="0"/>
            <a:endParaRPr lang="ka-GE" dirty="0" smtClean="0"/>
          </a:p>
          <a:p>
            <a:pPr marL="0" indent="0"/>
            <a:endParaRPr lang="ru-RU" dirty="0"/>
          </a:p>
        </p:txBody>
      </p:sp>
      <p:pic>
        <p:nvPicPr>
          <p:cNvPr id="10" name="Picture 9" descr="vw-2498804_128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7852" y="3168859"/>
            <a:ext cx="6454771" cy="2637379"/>
          </a:xfrm>
          <a:prstGeom prst="rect">
            <a:avLst/>
          </a:prstGeom>
        </p:spPr>
      </p:pic>
      <p:pic>
        <p:nvPicPr>
          <p:cNvPr id="11" name="Picture 10" descr="bottle-152915_1280.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53992" y="222962"/>
            <a:ext cx="1285460" cy="2570919"/>
          </a:xfrm>
          <a:prstGeom prst="rect">
            <a:avLst/>
          </a:prstGeom>
        </p:spPr>
      </p:pic>
    </p:spTree>
    <p:extLst>
      <p:ext uri="{BB962C8B-B14F-4D97-AF65-F5344CB8AC3E}">
        <p14:creationId xmlns:p14="http://schemas.microsoft.com/office/powerpoint/2010/main" val="26179538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56419"/>
            <a:ext cx="7178467" cy="901581"/>
          </a:xfrm>
          <a:prstGeom prst="rect">
            <a:avLst/>
          </a:prstGeom>
        </p:spPr>
      </p:pic>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3533" y="5956418"/>
            <a:ext cx="7178467" cy="901581"/>
          </a:xfrm>
          <a:prstGeom prst="rect">
            <a:avLst/>
          </a:prstGeom>
        </p:spPr>
      </p:pic>
      <p:pic>
        <p:nvPicPr>
          <p:cNvPr id="8" name="Picture 7"/>
          <p:cNvPicPr>
            <a:picLocks noChangeAspect="1"/>
          </p:cNvPicPr>
          <p:nvPr/>
        </p:nvPicPr>
        <p:blipFill>
          <a:blip r:embed="rId3"/>
          <a:stretch>
            <a:fillRect/>
          </a:stretch>
        </p:blipFill>
        <p:spPr>
          <a:xfrm>
            <a:off x="0" y="40490"/>
            <a:ext cx="2847079" cy="1066892"/>
          </a:xfrm>
          <a:prstGeom prst="rect">
            <a:avLst/>
          </a:prstGeom>
        </p:spPr>
      </p:pic>
      <p:sp>
        <p:nvSpPr>
          <p:cNvPr id="2" name="TextBox 1"/>
          <p:cNvSpPr txBox="1"/>
          <p:nvPr/>
        </p:nvSpPr>
        <p:spPr>
          <a:xfrm>
            <a:off x="3762103" y="3060411"/>
            <a:ext cx="4237057" cy="461665"/>
          </a:xfrm>
          <a:prstGeom prst="rect">
            <a:avLst/>
          </a:prstGeom>
          <a:noFill/>
        </p:spPr>
        <p:txBody>
          <a:bodyPr wrap="none" rtlCol="0">
            <a:spAutoFit/>
          </a:bodyPr>
          <a:lstStyle/>
          <a:p>
            <a:r>
              <a:rPr lang="ka-GE" sz="2400" dirty="0" smtClean="0">
                <a:solidFill>
                  <a:schemeClr val="accent1">
                    <a:lumMod val="50000"/>
                  </a:schemeClr>
                </a:solidFill>
              </a:rPr>
              <a:t>მადლობა ყურადღებისთვის!</a:t>
            </a:r>
            <a:endParaRPr lang="en-US" sz="2400" dirty="0">
              <a:solidFill>
                <a:schemeClr val="accent1">
                  <a:lumMod val="50000"/>
                </a:schemeClr>
              </a:solidFill>
            </a:endParaRPr>
          </a:p>
        </p:txBody>
      </p:sp>
    </p:spTree>
    <p:extLst>
      <p:ext uri="{BB962C8B-B14F-4D97-AF65-F5344CB8AC3E}">
        <p14:creationId xmlns:p14="http://schemas.microsoft.com/office/powerpoint/2010/main" val="2574425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5956419"/>
            <a:ext cx="7178467" cy="901581"/>
          </a:xfrm>
          <a:prstGeom prst="rect">
            <a:avLst/>
          </a:prstGeom>
        </p:spPr>
      </p:pic>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4464" y="5956419"/>
            <a:ext cx="5107536" cy="90158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2096820"/>
            <a:ext cx="4144915" cy="2337197"/>
          </a:xfrm>
          <a:prstGeom prst="rect">
            <a:avLst/>
          </a:prstGeom>
        </p:spPr>
      </p:pic>
      <p:graphicFrame>
        <p:nvGraphicFramePr>
          <p:cNvPr id="8" name="Diagram 7"/>
          <p:cNvGraphicFramePr/>
          <p:nvPr>
            <p:extLst>
              <p:ext uri="{D42A27DB-BD31-4B8C-83A1-F6EECF244321}">
                <p14:modId xmlns:p14="http://schemas.microsoft.com/office/powerpoint/2010/main" val="3851899759"/>
              </p:ext>
            </p:extLst>
          </p:nvPr>
        </p:nvGraphicFramePr>
        <p:xfrm>
          <a:off x="6506845" y="1401246"/>
          <a:ext cx="3222291" cy="437363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776542">
            <a:off x="4404943" y="1667225"/>
            <a:ext cx="1269171" cy="1269171"/>
          </a:xfrm>
          <a:prstGeom prst="rect">
            <a:avLst/>
          </a:prstGeom>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61807">
            <a:off x="4519268" y="2873593"/>
            <a:ext cx="1460158" cy="1342384"/>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977937">
            <a:off x="4504199" y="4147579"/>
            <a:ext cx="1342384" cy="1342384"/>
          </a:xfrm>
          <a:prstGeom prst="rect">
            <a:avLst/>
          </a:prstGeom>
        </p:spPr>
      </p:pic>
      <p:pic>
        <p:nvPicPr>
          <p:cNvPr id="12" name="Picture 11"/>
          <p:cNvPicPr>
            <a:picLocks noChangeAspect="1"/>
          </p:cNvPicPr>
          <p:nvPr/>
        </p:nvPicPr>
        <p:blipFill>
          <a:blip r:embed="rId11"/>
          <a:stretch>
            <a:fillRect/>
          </a:stretch>
        </p:blipFill>
        <p:spPr>
          <a:xfrm>
            <a:off x="0" y="40490"/>
            <a:ext cx="2847079" cy="1066892"/>
          </a:xfrm>
          <a:prstGeom prst="rect">
            <a:avLst/>
          </a:prstGeom>
        </p:spPr>
      </p:pic>
    </p:spTree>
    <p:extLst>
      <p:ext uri="{BB962C8B-B14F-4D97-AF65-F5344CB8AC3E}">
        <p14:creationId xmlns:p14="http://schemas.microsoft.com/office/powerpoint/2010/main" val="192845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655" y="868100"/>
            <a:ext cx="10515600" cy="780011"/>
          </a:xfrm>
        </p:spPr>
        <p:txBody>
          <a:bodyPr>
            <a:normAutofit/>
          </a:bodyPr>
          <a:lstStyle/>
          <a:p>
            <a:pPr algn="ctr"/>
            <a:r>
              <a:rPr lang="ka-GE" sz="2500" b="1" dirty="0" smtClean="0">
                <a:solidFill>
                  <a:schemeClr val="accent1">
                    <a:lumMod val="50000"/>
                  </a:schemeClr>
                </a:solidFill>
              </a:rPr>
              <a:t>რა არის ინტელექტუალური საკუთრება ?</a:t>
            </a:r>
            <a:endParaRPr lang="en-US" sz="2500" b="1" dirty="0">
              <a:solidFill>
                <a:schemeClr val="accent1">
                  <a:lumMod val="50000"/>
                </a:schemeClr>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5956419"/>
            <a:ext cx="7178467" cy="901581"/>
          </a:xfrm>
          <a:prstGeom prst="rect">
            <a:avLst/>
          </a:prstGeom>
        </p:spPr>
      </p:pic>
      <p:pic>
        <p:nvPicPr>
          <p:cNvPr id="5"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4464" y="5956419"/>
            <a:ext cx="5107536" cy="901581"/>
          </a:xfrm>
          <a:prstGeom prst="rect">
            <a:avLst/>
          </a:prstGeom>
        </p:spPr>
      </p:pic>
      <p:pic>
        <p:nvPicPr>
          <p:cNvPr id="12" name="Picture 11"/>
          <p:cNvPicPr>
            <a:picLocks noChangeAspect="1"/>
          </p:cNvPicPr>
          <p:nvPr/>
        </p:nvPicPr>
        <p:blipFill>
          <a:blip r:embed="rId5"/>
          <a:stretch>
            <a:fillRect/>
          </a:stretch>
        </p:blipFill>
        <p:spPr>
          <a:xfrm>
            <a:off x="0" y="40490"/>
            <a:ext cx="2847079" cy="1066892"/>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980" y="3238856"/>
            <a:ext cx="2904629" cy="1540512"/>
          </a:xfrm>
          <a:prstGeom prst="rect">
            <a:avLst/>
          </a:prstGeom>
        </p:spPr>
      </p:pic>
      <p:grpSp>
        <p:nvGrpSpPr>
          <p:cNvPr id="13" name="Group 12"/>
          <p:cNvGrpSpPr/>
          <p:nvPr/>
        </p:nvGrpSpPr>
        <p:grpSpPr>
          <a:xfrm>
            <a:off x="709302" y="2032921"/>
            <a:ext cx="2879931" cy="885600"/>
            <a:chOff x="152569" y="0"/>
            <a:chExt cx="2336694" cy="885600"/>
          </a:xfrm>
        </p:grpSpPr>
        <p:sp>
          <p:nvSpPr>
            <p:cNvPr id="14" name="Rounded Rectangle 13"/>
            <p:cNvSpPr/>
            <p:nvPr/>
          </p:nvSpPr>
          <p:spPr>
            <a:xfrm>
              <a:off x="152569" y="0"/>
              <a:ext cx="2255603" cy="885600"/>
            </a:xfrm>
            <a:prstGeom prst="roundRect">
              <a:avLst/>
            </a:prstGeom>
            <a:solidFill>
              <a:schemeClr val="accent5">
                <a:lumMod val="60000"/>
                <a:lumOff val="40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5" name="Rounded Rectangle 4"/>
            <p:cNvSpPr txBox="1"/>
            <p:nvPr/>
          </p:nvSpPr>
          <p:spPr>
            <a:xfrm>
              <a:off x="320122" y="24727"/>
              <a:ext cx="2169141" cy="7991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256" tIns="0" rIns="85256" bIns="0" numCol="1" spcCol="1270" anchor="ctr" anchorCtr="0">
              <a:noAutofit/>
            </a:bodyPr>
            <a:lstStyle/>
            <a:p>
              <a:pPr lvl="0" algn="l" defTabSz="1066800">
                <a:lnSpc>
                  <a:spcPct val="90000"/>
                </a:lnSpc>
                <a:spcBef>
                  <a:spcPct val="0"/>
                </a:spcBef>
                <a:spcAft>
                  <a:spcPct val="35000"/>
                </a:spcAft>
              </a:pPr>
              <a:r>
                <a:rPr lang="ka-GE" sz="2400" b="1" dirty="0" smtClean="0">
                  <a:solidFill>
                    <a:schemeClr val="accent1">
                      <a:lumMod val="50000"/>
                    </a:schemeClr>
                  </a:solidFill>
                </a:rPr>
                <a:t>შრომის შედეგი</a:t>
              </a:r>
              <a:endParaRPr lang="en-IE" sz="2400" b="1" kern="1200" dirty="0">
                <a:solidFill>
                  <a:schemeClr val="accent1">
                    <a:lumMod val="50000"/>
                  </a:schemeClr>
                </a:solidFill>
              </a:endParaRPr>
            </a:p>
          </p:txBody>
        </p:sp>
      </p:gr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34918" y="3657012"/>
            <a:ext cx="2343550" cy="1710881"/>
          </a:xfrm>
          <a:prstGeom prst="rect">
            <a:avLst/>
          </a:prstGeom>
        </p:spPr>
      </p:pic>
      <p:grpSp>
        <p:nvGrpSpPr>
          <p:cNvPr id="16" name="Group 15"/>
          <p:cNvGrpSpPr/>
          <p:nvPr/>
        </p:nvGrpSpPr>
        <p:grpSpPr>
          <a:xfrm>
            <a:off x="4828861" y="2382362"/>
            <a:ext cx="2255603" cy="885600"/>
            <a:chOff x="168846" y="1706734"/>
            <a:chExt cx="2255603" cy="885600"/>
          </a:xfrm>
        </p:grpSpPr>
        <p:sp>
          <p:nvSpPr>
            <p:cNvPr id="17" name="Rounded Rectangle 16"/>
            <p:cNvSpPr/>
            <p:nvPr/>
          </p:nvSpPr>
          <p:spPr>
            <a:xfrm>
              <a:off x="168846" y="1706734"/>
              <a:ext cx="2255603" cy="885600"/>
            </a:xfrm>
            <a:prstGeom prst="roundRect">
              <a:avLst/>
            </a:prstGeom>
            <a:solidFill>
              <a:schemeClr val="accent2"/>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18" name="Rounded Rectangle 4"/>
            <p:cNvSpPr txBox="1"/>
            <p:nvPr/>
          </p:nvSpPr>
          <p:spPr>
            <a:xfrm>
              <a:off x="212077" y="1749965"/>
              <a:ext cx="2169141" cy="7991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256" tIns="0" rIns="85256" bIns="0" numCol="1" spcCol="1270" anchor="ctr" anchorCtr="0">
              <a:noAutofit/>
            </a:bodyPr>
            <a:lstStyle/>
            <a:p>
              <a:pPr lvl="0" algn="l" defTabSz="1066800">
                <a:lnSpc>
                  <a:spcPct val="90000"/>
                </a:lnSpc>
                <a:spcBef>
                  <a:spcPct val="0"/>
                </a:spcBef>
                <a:spcAft>
                  <a:spcPct val="35000"/>
                </a:spcAft>
              </a:pPr>
              <a:r>
                <a:rPr lang="ka-GE" sz="2400" b="1" dirty="0" smtClean="0">
                  <a:solidFill>
                    <a:schemeClr val="tx1"/>
                  </a:solidFill>
                </a:rPr>
                <a:t>გამოხატული</a:t>
              </a:r>
              <a:endParaRPr lang="en-IE" sz="2400" b="1" kern="1200" dirty="0">
                <a:solidFill>
                  <a:schemeClr val="tx1"/>
                </a:solidFill>
              </a:endParaRPr>
            </a:p>
          </p:txBody>
        </p:sp>
      </p:grpSp>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02130" y="3224768"/>
            <a:ext cx="2143125" cy="2143125"/>
          </a:xfrm>
          <a:prstGeom prst="rect">
            <a:avLst/>
          </a:prstGeom>
        </p:spPr>
      </p:pic>
      <p:grpSp>
        <p:nvGrpSpPr>
          <p:cNvPr id="21" name="Group 20"/>
          <p:cNvGrpSpPr/>
          <p:nvPr/>
        </p:nvGrpSpPr>
        <p:grpSpPr>
          <a:xfrm>
            <a:off x="8924901" y="1939562"/>
            <a:ext cx="2255603" cy="885600"/>
            <a:chOff x="178205" y="3211427"/>
            <a:chExt cx="2255603" cy="885600"/>
          </a:xfrm>
        </p:grpSpPr>
        <p:sp>
          <p:nvSpPr>
            <p:cNvPr id="22" name="Rounded Rectangle 21"/>
            <p:cNvSpPr/>
            <p:nvPr/>
          </p:nvSpPr>
          <p:spPr>
            <a:xfrm>
              <a:off x="178205" y="3211427"/>
              <a:ext cx="2255603" cy="885600"/>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3" name="Rounded Rectangle 4"/>
            <p:cNvSpPr txBox="1"/>
            <p:nvPr/>
          </p:nvSpPr>
          <p:spPr>
            <a:xfrm>
              <a:off x="221436" y="3254658"/>
              <a:ext cx="2169141" cy="7991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256" tIns="0" rIns="85256" bIns="0" numCol="1" spcCol="1270" anchor="ctr" anchorCtr="0">
              <a:noAutofit/>
            </a:bodyPr>
            <a:lstStyle/>
            <a:p>
              <a:pPr lvl="0" algn="ctr" defTabSz="1066800">
                <a:lnSpc>
                  <a:spcPct val="90000"/>
                </a:lnSpc>
                <a:spcBef>
                  <a:spcPct val="0"/>
                </a:spcBef>
                <a:spcAft>
                  <a:spcPct val="35000"/>
                </a:spcAft>
              </a:pPr>
              <a:r>
                <a:rPr lang="ka-GE" sz="2400" b="1" kern="1200" dirty="0" smtClean="0">
                  <a:solidFill>
                    <a:schemeClr val="tx1"/>
                  </a:solidFill>
                </a:rPr>
                <a:t>საკუთრება</a:t>
              </a:r>
              <a:endParaRPr lang="en-IE" sz="2400" b="1" kern="1200" dirty="0">
                <a:solidFill>
                  <a:schemeClr val="tx1"/>
                </a:solidFill>
              </a:endParaRPr>
            </a:p>
          </p:txBody>
        </p:sp>
      </p:grpSp>
    </p:spTree>
    <p:extLst>
      <p:ext uri="{BB962C8B-B14F-4D97-AF65-F5344CB8AC3E}">
        <p14:creationId xmlns:p14="http://schemas.microsoft.com/office/powerpoint/2010/main" val="23205929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655" y="868100"/>
            <a:ext cx="10515600" cy="780011"/>
          </a:xfrm>
        </p:spPr>
        <p:txBody>
          <a:bodyPr>
            <a:normAutofit/>
          </a:bodyPr>
          <a:lstStyle/>
          <a:p>
            <a:pPr algn="ctr"/>
            <a:r>
              <a:rPr lang="ka-GE" sz="2500" b="1" dirty="0" smtClean="0">
                <a:solidFill>
                  <a:schemeClr val="accent1">
                    <a:lumMod val="50000"/>
                  </a:schemeClr>
                </a:solidFill>
              </a:rPr>
              <a:t>რატომ უნდა დავიცვათ ინტელექტუალური საკუთრება?</a:t>
            </a:r>
            <a:endParaRPr lang="en-US" sz="2500" b="1" dirty="0">
              <a:solidFill>
                <a:schemeClr val="accent1">
                  <a:lumMod val="50000"/>
                </a:schemeClr>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5956419"/>
            <a:ext cx="7178467" cy="901581"/>
          </a:xfrm>
          <a:prstGeom prst="rect">
            <a:avLst/>
          </a:prstGeom>
        </p:spPr>
      </p:pic>
      <p:pic>
        <p:nvPicPr>
          <p:cNvPr id="5"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4464" y="5956419"/>
            <a:ext cx="5107536" cy="901581"/>
          </a:xfrm>
          <a:prstGeom prst="rect">
            <a:avLst/>
          </a:prstGeom>
        </p:spPr>
      </p:pic>
      <p:pic>
        <p:nvPicPr>
          <p:cNvPr id="12" name="Picture 11"/>
          <p:cNvPicPr>
            <a:picLocks noChangeAspect="1"/>
          </p:cNvPicPr>
          <p:nvPr/>
        </p:nvPicPr>
        <p:blipFill>
          <a:blip r:embed="rId5"/>
          <a:stretch>
            <a:fillRect/>
          </a:stretch>
        </p:blipFill>
        <p:spPr>
          <a:xfrm>
            <a:off x="0" y="40490"/>
            <a:ext cx="2847079" cy="1066892"/>
          </a:xfrm>
          <a:prstGeom prst="rect">
            <a:avLst/>
          </a:prstGeom>
        </p:spPr>
      </p:pic>
      <p:grpSp>
        <p:nvGrpSpPr>
          <p:cNvPr id="13" name="Group 12"/>
          <p:cNvGrpSpPr/>
          <p:nvPr/>
        </p:nvGrpSpPr>
        <p:grpSpPr>
          <a:xfrm>
            <a:off x="1096277" y="1998274"/>
            <a:ext cx="2879931" cy="885600"/>
            <a:chOff x="152569" y="0"/>
            <a:chExt cx="2336694" cy="885600"/>
          </a:xfrm>
        </p:grpSpPr>
        <p:sp>
          <p:nvSpPr>
            <p:cNvPr id="14" name="Rounded Rectangle 13"/>
            <p:cNvSpPr/>
            <p:nvPr/>
          </p:nvSpPr>
          <p:spPr>
            <a:xfrm>
              <a:off x="152569" y="0"/>
              <a:ext cx="2255603" cy="885600"/>
            </a:xfrm>
            <a:prstGeom prst="roundRect">
              <a:avLst/>
            </a:prstGeom>
            <a:solidFill>
              <a:schemeClr val="accent5">
                <a:lumMod val="60000"/>
                <a:lumOff val="40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5" name="Rounded Rectangle 4"/>
            <p:cNvSpPr txBox="1"/>
            <p:nvPr/>
          </p:nvSpPr>
          <p:spPr>
            <a:xfrm>
              <a:off x="320122" y="24727"/>
              <a:ext cx="2169141" cy="7991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256" tIns="0" rIns="85256" bIns="0" numCol="1" spcCol="1270" anchor="ctr" anchorCtr="0">
              <a:noAutofit/>
            </a:bodyPr>
            <a:lstStyle/>
            <a:p>
              <a:pPr lvl="0" algn="l" defTabSz="1066800">
                <a:lnSpc>
                  <a:spcPct val="90000"/>
                </a:lnSpc>
                <a:spcBef>
                  <a:spcPct val="0"/>
                </a:spcBef>
                <a:spcAft>
                  <a:spcPct val="35000"/>
                </a:spcAft>
              </a:pPr>
              <a:r>
                <a:rPr lang="ka-GE" sz="2400" b="1" dirty="0" smtClean="0">
                  <a:solidFill>
                    <a:schemeClr val="accent1">
                      <a:lumMod val="50000"/>
                    </a:schemeClr>
                  </a:solidFill>
                </a:rPr>
                <a:t>ეკონომიკა</a:t>
              </a:r>
              <a:endParaRPr lang="en-IE" sz="2400" b="1" kern="1200" dirty="0">
                <a:solidFill>
                  <a:schemeClr val="accent1">
                    <a:lumMod val="50000"/>
                  </a:schemeClr>
                </a:solidFill>
              </a:endParaRPr>
            </a:p>
          </p:txBody>
        </p:sp>
      </p:grpSp>
      <p:grpSp>
        <p:nvGrpSpPr>
          <p:cNvPr id="21" name="Group 20"/>
          <p:cNvGrpSpPr/>
          <p:nvPr/>
        </p:nvGrpSpPr>
        <p:grpSpPr>
          <a:xfrm>
            <a:off x="1096277" y="4684370"/>
            <a:ext cx="2779988" cy="878230"/>
            <a:chOff x="178205" y="3211427"/>
            <a:chExt cx="2255603" cy="885600"/>
          </a:xfrm>
        </p:grpSpPr>
        <p:sp>
          <p:nvSpPr>
            <p:cNvPr id="22" name="Rounded Rectangle 21"/>
            <p:cNvSpPr/>
            <p:nvPr/>
          </p:nvSpPr>
          <p:spPr>
            <a:xfrm>
              <a:off x="178205" y="3211427"/>
              <a:ext cx="2255603" cy="885600"/>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3" name="Rounded Rectangle 4"/>
            <p:cNvSpPr txBox="1"/>
            <p:nvPr/>
          </p:nvSpPr>
          <p:spPr>
            <a:xfrm>
              <a:off x="221436" y="3254658"/>
              <a:ext cx="2169141" cy="7991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256" tIns="0" rIns="85256" bIns="0" numCol="1" spcCol="1270" anchor="ctr" anchorCtr="0">
              <a:noAutofit/>
            </a:bodyPr>
            <a:lstStyle/>
            <a:p>
              <a:pPr lvl="0" algn="ctr" defTabSz="1066800">
                <a:lnSpc>
                  <a:spcPct val="90000"/>
                </a:lnSpc>
                <a:spcBef>
                  <a:spcPct val="0"/>
                </a:spcBef>
                <a:spcAft>
                  <a:spcPct val="35000"/>
                </a:spcAft>
              </a:pPr>
              <a:r>
                <a:rPr lang="ka-GE" sz="2400" b="1" kern="1200" dirty="0" smtClean="0">
                  <a:solidFill>
                    <a:schemeClr val="accent1">
                      <a:lumMod val="50000"/>
                    </a:schemeClr>
                  </a:solidFill>
                </a:rPr>
                <a:t>გამოგონების სტიმულირება</a:t>
              </a:r>
              <a:endParaRPr lang="en-IE" sz="2400" b="1" kern="1200" dirty="0">
                <a:solidFill>
                  <a:schemeClr val="accent1">
                    <a:lumMod val="50000"/>
                  </a:schemeClr>
                </a:solidFill>
              </a:endParaRPr>
            </a:p>
          </p:txBody>
        </p:sp>
      </p:grpSp>
      <p:grpSp>
        <p:nvGrpSpPr>
          <p:cNvPr id="19" name="Group 18"/>
          <p:cNvGrpSpPr/>
          <p:nvPr/>
        </p:nvGrpSpPr>
        <p:grpSpPr>
          <a:xfrm>
            <a:off x="6614148" y="3237419"/>
            <a:ext cx="3024084" cy="1182727"/>
            <a:chOff x="374509" y="1886605"/>
            <a:chExt cx="2278819" cy="885600"/>
          </a:xfrm>
        </p:grpSpPr>
        <p:sp>
          <p:nvSpPr>
            <p:cNvPr id="24" name="Rounded Rectangle 23"/>
            <p:cNvSpPr/>
            <p:nvPr/>
          </p:nvSpPr>
          <p:spPr>
            <a:xfrm>
              <a:off x="374509" y="1886605"/>
              <a:ext cx="2255603" cy="885600"/>
            </a:xfrm>
            <a:prstGeom prst="roundRect">
              <a:avLst/>
            </a:prstGeom>
            <a:solidFill>
              <a:schemeClr val="accent2"/>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25" name="Rounded Rectangle 4"/>
            <p:cNvSpPr txBox="1"/>
            <p:nvPr/>
          </p:nvSpPr>
          <p:spPr>
            <a:xfrm>
              <a:off x="809052" y="2034761"/>
              <a:ext cx="1844276" cy="5892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256" tIns="0" rIns="85256" bIns="0" numCol="1" spcCol="1270" anchor="ctr" anchorCtr="0">
              <a:noAutofit/>
            </a:bodyPr>
            <a:lstStyle/>
            <a:p>
              <a:pPr lvl="0" algn="l" defTabSz="1066800">
                <a:lnSpc>
                  <a:spcPct val="90000"/>
                </a:lnSpc>
                <a:spcBef>
                  <a:spcPct val="0"/>
                </a:spcBef>
                <a:spcAft>
                  <a:spcPct val="35000"/>
                </a:spcAft>
              </a:pPr>
              <a:r>
                <a:rPr lang="en-US" sz="2400" b="1" dirty="0" smtClean="0">
                  <a:solidFill>
                    <a:schemeClr val="accent1">
                      <a:lumMod val="50000"/>
                    </a:schemeClr>
                  </a:solidFill>
                </a:rPr>
                <a:t>   </a:t>
              </a:r>
              <a:r>
                <a:rPr lang="ka-GE" sz="2400" b="1" dirty="0" smtClean="0">
                  <a:solidFill>
                    <a:schemeClr val="accent1">
                      <a:lumMod val="50000"/>
                    </a:schemeClr>
                  </a:solidFill>
                </a:rPr>
                <a:t>ბალანსი </a:t>
              </a:r>
              <a:endParaRPr lang="en-IE" sz="2400" b="1" kern="1200" dirty="0">
                <a:solidFill>
                  <a:schemeClr val="accent1">
                    <a:lumMod val="50000"/>
                  </a:schemeClr>
                </a:solidFill>
              </a:endParaRPr>
            </a:p>
          </p:txBody>
        </p:sp>
      </p:grpSp>
      <p:grpSp>
        <p:nvGrpSpPr>
          <p:cNvPr id="26" name="Group 25"/>
          <p:cNvGrpSpPr/>
          <p:nvPr/>
        </p:nvGrpSpPr>
        <p:grpSpPr>
          <a:xfrm>
            <a:off x="1096277" y="3294327"/>
            <a:ext cx="2879930" cy="885600"/>
            <a:chOff x="193115" y="23377"/>
            <a:chExt cx="2336693" cy="885600"/>
          </a:xfrm>
        </p:grpSpPr>
        <p:sp>
          <p:nvSpPr>
            <p:cNvPr id="27" name="Rounded Rectangle 26"/>
            <p:cNvSpPr/>
            <p:nvPr/>
          </p:nvSpPr>
          <p:spPr>
            <a:xfrm>
              <a:off x="193115" y="23377"/>
              <a:ext cx="2255603" cy="885600"/>
            </a:xfrm>
            <a:prstGeom prst="roundRect">
              <a:avLst/>
            </a:pr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8" name="Rounded Rectangle 4"/>
            <p:cNvSpPr txBox="1"/>
            <p:nvPr/>
          </p:nvSpPr>
          <p:spPr>
            <a:xfrm>
              <a:off x="360667" y="109021"/>
              <a:ext cx="2169141" cy="7991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256" tIns="0" rIns="85256" bIns="0" numCol="1" spcCol="1270" anchor="ctr" anchorCtr="0">
              <a:noAutofit/>
            </a:bodyPr>
            <a:lstStyle/>
            <a:p>
              <a:pPr lvl="0" algn="l" defTabSz="1066800">
                <a:lnSpc>
                  <a:spcPct val="90000"/>
                </a:lnSpc>
                <a:spcBef>
                  <a:spcPct val="0"/>
                </a:spcBef>
                <a:spcAft>
                  <a:spcPct val="35000"/>
                </a:spcAft>
              </a:pPr>
              <a:r>
                <a:rPr lang="ka-GE" sz="2400" b="1" dirty="0" smtClean="0">
                  <a:solidFill>
                    <a:schemeClr val="accent1">
                      <a:lumMod val="50000"/>
                    </a:schemeClr>
                  </a:solidFill>
                </a:rPr>
                <a:t>ინოვაცია</a:t>
              </a:r>
              <a:endParaRPr lang="en-IE" sz="2400" b="1" kern="1200" dirty="0">
                <a:solidFill>
                  <a:schemeClr val="accent1">
                    <a:lumMod val="50000"/>
                  </a:schemeClr>
                </a:solidFill>
              </a:endParaRPr>
            </a:p>
          </p:txBody>
        </p:sp>
      </p:grpSp>
      <p:cxnSp>
        <p:nvCxnSpPr>
          <p:cNvPr id="9" name="Straight Arrow Connector 8"/>
          <p:cNvCxnSpPr/>
          <p:nvPr/>
        </p:nvCxnSpPr>
        <p:spPr>
          <a:xfrm>
            <a:off x="4648200" y="2476500"/>
            <a:ext cx="1003300" cy="635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319686" y="3735363"/>
            <a:ext cx="1331814" cy="386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4319686" y="4845891"/>
            <a:ext cx="1331814" cy="331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1917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655" y="868100"/>
            <a:ext cx="10515600" cy="780011"/>
          </a:xfrm>
        </p:spPr>
        <p:txBody>
          <a:bodyPr>
            <a:normAutofit/>
          </a:bodyPr>
          <a:lstStyle/>
          <a:p>
            <a:pPr algn="ctr"/>
            <a:r>
              <a:rPr lang="ka-GE" sz="2500" b="1" dirty="0" smtClean="0">
                <a:solidFill>
                  <a:schemeClr val="accent1">
                    <a:lumMod val="50000"/>
                  </a:schemeClr>
                </a:solidFill>
              </a:rPr>
              <a:t>ინტელექტუალური საკუთრების ობიექტები</a:t>
            </a:r>
            <a:endParaRPr lang="en-US" sz="2500" b="1" dirty="0">
              <a:solidFill>
                <a:schemeClr val="accent1">
                  <a:lumMod val="50000"/>
                </a:schemeClr>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5956419"/>
            <a:ext cx="7178467" cy="901581"/>
          </a:xfrm>
          <a:prstGeom prst="rect">
            <a:avLst/>
          </a:prstGeom>
        </p:spPr>
      </p:pic>
      <p:pic>
        <p:nvPicPr>
          <p:cNvPr id="5"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4464" y="5956419"/>
            <a:ext cx="5107536" cy="901581"/>
          </a:xfrm>
          <a:prstGeom prst="rect">
            <a:avLst/>
          </a:prstGeom>
        </p:spPr>
      </p:pic>
      <p:pic>
        <p:nvPicPr>
          <p:cNvPr id="12" name="Picture 11"/>
          <p:cNvPicPr>
            <a:picLocks noChangeAspect="1"/>
          </p:cNvPicPr>
          <p:nvPr/>
        </p:nvPicPr>
        <p:blipFill>
          <a:blip r:embed="rId5"/>
          <a:stretch>
            <a:fillRect/>
          </a:stretch>
        </p:blipFill>
        <p:spPr>
          <a:xfrm>
            <a:off x="0" y="40490"/>
            <a:ext cx="2847079" cy="1066892"/>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84464" y="1910299"/>
            <a:ext cx="3005137" cy="3582726"/>
          </a:xfrm>
          <a:prstGeom prst="rect">
            <a:avLst/>
          </a:prstGeom>
        </p:spPr>
      </p:pic>
      <p:sp>
        <p:nvSpPr>
          <p:cNvPr id="31" name="Pentagon 30"/>
          <p:cNvSpPr/>
          <p:nvPr/>
        </p:nvSpPr>
        <p:spPr>
          <a:xfrm>
            <a:off x="2086955" y="2666221"/>
            <a:ext cx="3409772" cy="1427147"/>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r>
              <a:rPr lang="ka-GE" dirty="0" smtClean="0">
                <a:ln w="0"/>
                <a:solidFill>
                  <a:schemeClr val="tx1"/>
                </a:solidFill>
                <a:effectLst>
                  <a:outerShdw blurRad="38100" dist="19050" dir="2700000" algn="tl" rotWithShape="0">
                    <a:schemeClr val="dk1">
                      <a:alpha val="40000"/>
                    </a:schemeClr>
                  </a:outerShdw>
                </a:effectLst>
              </a:rPr>
              <a:t>არსებობს თუ არა ინტელექტუალური საკუთრების უფლება ამ მუსიკალურ საკრავზე?</a:t>
            </a:r>
            <a:endParaRPr lang="en-US"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5132121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655" y="868100"/>
            <a:ext cx="10515600" cy="780011"/>
          </a:xfrm>
        </p:spPr>
        <p:txBody>
          <a:bodyPr>
            <a:normAutofit/>
          </a:bodyPr>
          <a:lstStyle/>
          <a:p>
            <a:pPr algn="ctr"/>
            <a:r>
              <a:rPr lang="ka-GE" sz="2500" b="1" dirty="0" smtClean="0">
                <a:solidFill>
                  <a:schemeClr val="accent1">
                    <a:lumMod val="50000"/>
                  </a:schemeClr>
                </a:solidFill>
              </a:rPr>
              <a:t>პასუხი</a:t>
            </a:r>
            <a:endParaRPr lang="en-US" sz="2500" b="1" dirty="0">
              <a:solidFill>
                <a:schemeClr val="accent1">
                  <a:lumMod val="50000"/>
                </a:schemeClr>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5956419"/>
            <a:ext cx="7178467" cy="901581"/>
          </a:xfrm>
          <a:prstGeom prst="rect">
            <a:avLst/>
          </a:prstGeom>
        </p:spPr>
      </p:pic>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4464" y="5956419"/>
            <a:ext cx="5107536" cy="901581"/>
          </a:xfrm>
          <a:prstGeom prst="rect">
            <a:avLst/>
          </a:prstGeom>
        </p:spPr>
      </p:pic>
      <p:pic>
        <p:nvPicPr>
          <p:cNvPr id="12" name="Picture 11"/>
          <p:cNvPicPr>
            <a:picLocks noChangeAspect="1"/>
          </p:cNvPicPr>
          <p:nvPr/>
        </p:nvPicPr>
        <p:blipFill>
          <a:blip r:embed="rId4"/>
          <a:stretch>
            <a:fillRect/>
          </a:stretch>
        </p:blipFill>
        <p:spPr>
          <a:xfrm>
            <a:off x="0" y="40490"/>
            <a:ext cx="2847079" cy="1066892"/>
          </a:xfrm>
          <a:prstGeom prst="rect">
            <a:avLst/>
          </a:prstGeom>
        </p:spPr>
      </p:pic>
      <p:sp>
        <p:nvSpPr>
          <p:cNvPr id="7" name="Cloud 6"/>
          <p:cNvSpPr/>
          <p:nvPr/>
        </p:nvSpPr>
        <p:spPr>
          <a:xfrm>
            <a:off x="2539185" y="1936994"/>
            <a:ext cx="7096539" cy="3478696"/>
          </a:xfrm>
          <a:prstGeom prst="cloud">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ka-GE" sz="2400" b="1" dirty="0" smtClean="0">
                <a:solidFill>
                  <a:schemeClr val="accent6">
                    <a:lumMod val="75000"/>
                  </a:schemeClr>
                </a:solidFill>
              </a:rPr>
              <a:t>დიახ, ინტელექტუალური საკუთრების </a:t>
            </a:r>
            <a:r>
              <a:rPr lang="ka-GE" sz="2400" b="1" dirty="0">
                <a:solidFill>
                  <a:schemeClr val="accent6">
                    <a:lumMod val="75000"/>
                  </a:schemeClr>
                </a:solidFill>
              </a:rPr>
              <a:t>არაერთი </a:t>
            </a:r>
            <a:r>
              <a:rPr lang="ka-GE" sz="2400" b="1" dirty="0" smtClean="0">
                <a:solidFill>
                  <a:schemeClr val="accent6">
                    <a:lumMod val="75000"/>
                  </a:schemeClr>
                </a:solidFill>
              </a:rPr>
              <a:t>უფლება არსებობს მუსიკალურ საკრავზე</a:t>
            </a:r>
            <a:endParaRPr lang="en-US" sz="2400" b="1" dirty="0">
              <a:solidFill>
                <a:schemeClr val="accent6">
                  <a:lumMod val="75000"/>
                </a:schemeClr>
              </a:solidFill>
            </a:endParaRPr>
          </a:p>
        </p:txBody>
      </p:sp>
    </p:spTree>
    <p:extLst>
      <p:ext uri="{BB962C8B-B14F-4D97-AF65-F5344CB8AC3E}">
        <p14:creationId xmlns:p14="http://schemas.microsoft.com/office/powerpoint/2010/main" val="11775361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384" y="670713"/>
            <a:ext cx="10515600" cy="780011"/>
          </a:xfrm>
        </p:spPr>
        <p:txBody>
          <a:bodyPr>
            <a:normAutofit/>
          </a:bodyPr>
          <a:lstStyle/>
          <a:p>
            <a:pPr algn="ctr"/>
            <a:r>
              <a:rPr lang="ka-GE" sz="2700" b="1" dirty="0" smtClean="0">
                <a:solidFill>
                  <a:schemeClr val="accent1">
                    <a:lumMod val="50000"/>
                  </a:schemeClr>
                </a:solidFill>
              </a:rPr>
              <a:t>მიუთითეთ ობიექტები</a:t>
            </a:r>
            <a:endParaRPr lang="en-US" sz="2700" b="1" dirty="0">
              <a:solidFill>
                <a:schemeClr val="accent1">
                  <a:lumMod val="50000"/>
                </a:schemeClr>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5956419"/>
            <a:ext cx="7178467" cy="901581"/>
          </a:xfrm>
          <a:prstGeom prst="rect">
            <a:avLst/>
          </a:prstGeom>
        </p:spPr>
      </p:pic>
      <p:pic>
        <p:nvPicPr>
          <p:cNvPr id="5"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4464" y="5956419"/>
            <a:ext cx="5107536" cy="901581"/>
          </a:xfrm>
          <a:prstGeom prst="rect">
            <a:avLst/>
          </a:prstGeom>
        </p:spPr>
      </p:pic>
      <p:pic>
        <p:nvPicPr>
          <p:cNvPr id="12" name="Picture 11"/>
          <p:cNvPicPr>
            <a:picLocks noChangeAspect="1"/>
          </p:cNvPicPr>
          <p:nvPr/>
        </p:nvPicPr>
        <p:blipFill>
          <a:blip r:embed="rId5"/>
          <a:stretch>
            <a:fillRect/>
          </a:stretch>
        </p:blipFill>
        <p:spPr>
          <a:xfrm>
            <a:off x="0" y="40490"/>
            <a:ext cx="2847079" cy="1066892"/>
          </a:xfrm>
          <a:prstGeom prst="rect">
            <a:avLst/>
          </a:prstGeom>
        </p:spPr>
      </p:pic>
      <p:sp>
        <p:nvSpPr>
          <p:cNvPr id="8" name="Rounded Rectangle 7"/>
          <p:cNvSpPr/>
          <p:nvPr/>
        </p:nvSpPr>
        <p:spPr>
          <a:xfrm>
            <a:off x="486384" y="1904826"/>
            <a:ext cx="2779988" cy="442800"/>
          </a:xfrm>
          <a:prstGeom prst="roundRect">
            <a:avLst/>
          </a:prstGeom>
          <a:solidFill>
            <a:schemeClr val="accent5">
              <a:lumMod val="60000"/>
              <a:lumOff val="40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pPr algn="ctr"/>
            <a:r>
              <a:rPr lang="ka-GE" b="1" dirty="0" smtClean="0">
                <a:solidFill>
                  <a:schemeClr val="accent1">
                    <a:lumMod val="50000"/>
                  </a:schemeClr>
                </a:solidFill>
              </a:rPr>
              <a:t>საკრავის სახელწოდება</a:t>
            </a:r>
            <a:endParaRPr lang="en-US" b="1" dirty="0">
              <a:solidFill>
                <a:schemeClr val="accent1">
                  <a:lumMod val="50000"/>
                </a:schemeClr>
              </a:solidFill>
            </a:endParaRPr>
          </a:p>
        </p:txBody>
      </p:sp>
      <p:sp>
        <p:nvSpPr>
          <p:cNvPr id="9" name="Rounded Rectangle 8"/>
          <p:cNvSpPr/>
          <p:nvPr/>
        </p:nvSpPr>
        <p:spPr>
          <a:xfrm>
            <a:off x="486384" y="2859349"/>
            <a:ext cx="2779988" cy="442800"/>
          </a:xfrm>
          <a:prstGeom prst="roundRect">
            <a:avLst/>
          </a:prstGeom>
          <a:solidFill>
            <a:schemeClr val="accent5">
              <a:lumMod val="60000"/>
              <a:lumOff val="40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pPr algn="ctr"/>
            <a:r>
              <a:rPr lang="ka-GE" b="1" dirty="0" smtClean="0">
                <a:solidFill>
                  <a:schemeClr val="accent1">
                    <a:lumMod val="50000"/>
                  </a:schemeClr>
                </a:solidFill>
              </a:rPr>
              <a:t>გარეგნული მხარე</a:t>
            </a:r>
            <a:endParaRPr lang="en-US" b="1" dirty="0">
              <a:solidFill>
                <a:schemeClr val="accent1">
                  <a:lumMod val="50000"/>
                </a:schemeClr>
              </a:solidFill>
            </a:endParaRPr>
          </a:p>
        </p:txBody>
      </p:sp>
      <p:sp>
        <p:nvSpPr>
          <p:cNvPr id="10" name="Rounded Rectangle 9"/>
          <p:cNvSpPr/>
          <p:nvPr/>
        </p:nvSpPr>
        <p:spPr>
          <a:xfrm>
            <a:off x="486384" y="3895083"/>
            <a:ext cx="2779988" cy="566202"/>
          </a:xfrm>
          <a:prstGeom prst="roundRect">
            <a:avLst/>
          </a:prstGeom>
          <a:solidFill>
            <a:schemeClr val="accent5">
              <a:lumMod val="60000"/>
              <a:lumOff val="40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pPr algn="ctr"/>
            <a:r>
              <a:rPr lang="ka-GE" b="1" dirty="0" smtClean="0">
                <a:solidFill>
                  <a:schemeClr val="accent1">
                    <a:lumMod val="50000"/>
                  </a:schemeClr>
                </a:solidFill>
              </a:rPr>
              <a:t>ჩაწერილი მუსიკა</a:t>
            </a:r>
            <a:endParaRPr lang="en-US" b="1" dirty="0">
              <a:solidFill>
                <a:schemeClr val="accent1">
                  <a:lumMod val="50000"/>
                </a:schemeClr>
              </a:solidFill>
            </a:endParaRPr>
          </a:p>
        </p:txBody>
      </p:sp>
      <p:sp>
        <p:nvSpPr>
          <p:cNvPr id="11" name="Rounded Rectangle 10"/>
          <p:cNvSpPr/>
          <p:nvPr/>
        </p:nvSpPr>
        <p:spPr>
          <a:xfrm>
            <a:off x="486384" y="4920685"/>
            <a:ext cx="2779988" cy="442800"/>
          </a:xfrm>
          <a:prstGeom prst="roundRect">
            <a:avLst/>
          </a:prstGeom>
          <a:solidFill>
            <a:schemeClr val="accent5">
              <a:lumMod val="60000"/>
              <a:lumOff val="40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pPr algn="ctr"/>
            <a:r>
              <a:rPr lang="ka-GE" b="1" dirty="0" smtClean="0">
                <a:solidFill>
                  <a:schemeClr val="accent1">
                    <a:lumMod val="50000"/>
                  </a:schemeClr>
                </a:solidFill>
              </a:rPr>
              <a:t>გამოგონება</a:t>
            </a:r>
            <a:endParaRPr lang="en-US" b="1" dirty="0">
              <a:solidFill>
                <a:schemeClr val="accent1">
                  <a:lumMod val="50000"/>
                </a:schemeClr>
              </a:solidFill>
            </a:endParaRPr>
          </a:p>
        </p:txBody>
      </p:sp>
      <p:sp>
        <p:nvSpPr>
          <p:cNvPr id="16" name="Rounded Rectangle 15"/>
          <p:cNvSpPr/>
          <p:nvPr/>
        </p:nvSpPr>
        <p:spPr>
          <a:xfrm>
            <a:off x="8682497" y="2040293"/>
            <a:ext cx="2779988" cy="442800"/>
          </a:xfrm>
          <a:prstGeom prst="roundRect">
            <a:avLst/>
          </a:prstGeom>
          <a:solidFill>
            <a:schemeClr val="accent5">
              <a:lumMod val="60000"/>
              <a:lumOff val="40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pPr algn="ctr"/>
            <a:r>
              <a:rPr lang="ka-GE" b="1" dirty="0" smtClean="0">
                <a:solidFill>
                  <a:schemeClr val="accent1">
                    <a:lumMod val="50000"/>
                  </a:schemeClr>
                </a:solidFill>
              </a:rPr>
              <a:t>პატენტი</a:t>
            </a:r>
            <a:endParaRPr lang="en-US" b="1" dirty="0">
              <a:solidFill>
                <a:schemeClr val="accent1">
                  <a:lumMod val="50000"/>
                </a:schemeClr>
              </a:solidFill>
            </a:endParaRPr>
          </a:p>
        </p:txBody>
      </p:sp>
      <p:sp>
        <p:nvSpPr>
          <p:cNvPr id="17" name="Rounded Rectangle 16"/>
          <p:cNvSpPr/>
          <p:nvPr/>
        </p:nvSpPr>
        <p:spPr>
          <a:xfrm>
            <a:off x="8682497" y="2918987"/>
            <a:ext cx="2779988" cy="442800"/>
          </a:xfrm>
          <a:prstGeom prst="roundRect">
            <a:avLst/>
          </a:prstGeom>
          <a:solidFill>
            <a:schemeClr val="accent5">
              <a:lumMod val="60000"/>
              <a:lumOff val="40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pPr algn="ctr"/>
            <a:r>
              <a:rPr lang="ka-GE" b="1" dirty="0" smtClean="0">
                <a:solidFill>
                  <a:schemeClr val="accent1">
                    <a:lumMod val="50000"/>
                  </a:schemeClr>
                </a:solidFill>
              </a:rPr>
              <a:t>სასაქონლო ნიშანი</a:t>
            </a:r>
            <a:endParaRPr lang="en-US" b="1" dirty="0">
              <a:solidFill>
                <a:schemeClr val="accent1">
                  <a:lumMod val="50000"/>
                </a:schemeClr>
              </a:solidFill>
            </a:endParaRPr>
          </a:p>
        </p:txBody>
      </p:sp>
      <p:sp>
        <p:nvSpPr>
          <p:cNvPr id="18" name="Rounded Rectangle 17"/>
          <p:cNvSpPr/>
          <p:nvPr/>
        </p:nvSpPr>
        <p:spPr>
          <a:xfrm>
            <a:off x="8682497" y="3948588"/>
            <a:ext cx="2779988" cy="442800"/>
          </a:xfrm>
          <a:prstGeom prst="roundRect">
            <a:avLst/>
          </a:prstGeom>
          <a:solidFill>
            <a:schemeClr val="accent5">
              <a:lumMod val="60000"/>
              <a:lumOff val="40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pPr algn="ctr"/>
            <a:r>
              <a:rPr lang="ka-GE" b="1" dirty="0" smtClean="0">
                <a:solidFill>
                  <a:schemeClr val="accent1">
                    <a:lumMod val="50000"/>
                  </a:schemeClr>
                </a:solidFill>
              </a:rPr>
              <a:t>დიზაინი</a:t>
            </a:r>
            <a:endParaRPr lang="en-US" b="1" dirty="0">
              <a:solidFill>
                <a:schemeClr val="accent1">
                  <a:lumMod val="50000"/>
                </a:schemeClr>
              </a:solidFill>
            </a:endParaRPr>
          </a:p>
        </p:txBody>
      </p:sp>
      <p:sp>
        <p:nvSpPr>
          <p:cNvPr id="19" name="Rounded Rectangle 18"/>
          <p:cNvSpPr/>
          <p:nvPr/>
        </p:nvSpPr>
        <p:spPr>
          <a:xfrm>
            <a:off x="8682497" y="4856325"/>
            <a:ext cx="2779988" cy="442800"/>
          </a:xfrm>
          <a:prstGeom prst="roundRect">
            <a:avLst/>
          </a:prstGeom>
          <a:solidFill>
            <a:schemeClr val="accent5">
              <a:lumMod val="60000"/>
              <a:lumOff val="40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pPr algn="ctr"/>
            <a:r>
              <a:rPr lang="ka-GE" b="1" dirty="0" smtClean="0">
                <a:solidFill>
                  <a:schemeClr val="accent1">
                    <a:lumMod val="50000"/>
                  </a:schemeClr>
                </a:solidFill>
              </a:rPr>
              <a:t>საავტორო უფლება</a:t>
            </a:r>
            <a:endParaRPr lang="en-US" b="1" dirty="0">
              <a:solidFill>
                <a:schemeClr val="accent1">
                  <a:lumMod val="50000"/>
                </a:schemeClr>
              </a:solidFill>
            </a:endParaRP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69864" y="1886618"/>
            <a:ext cx="3005137" cy="3582726"/>
          </a:xfrm>
          <a:prstGeom prst="rect">
            <a:avLst/>
          </a:prstGeom>
        </p:spPr>
      </p:pic>
    </p:spTree>
    <p:extLst>
      <p:ext uri="{BB962C8B-B14F-4D97-AF65-F5344CB8AC3E}">
        <p14:creationId xmlns:p14="http://schemas.microsoft.com/office/powerpoint/2010/main" val="39833092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6556718104DC49A72B87239748989D" ma:contentTypeVersion="3" ma:contentTypeDescription="Create a new document." ma:contentTypeScope="" ma:versionID="966821eabc2435c5fd42d256bebc2c44">
  <xsd:schema xmlns:xsd="http://www.w3.org/2001/XMLSchema" xmlns:xs="http://www.w3.org/2001/XMLSchema" xmlns:p="http://schemas.microsoft.com/office/2006/metadata/properties" xmlns:ns2="b2cf99d9-bd1e-49c6-a84e-f30ff75c87ee" targetNamespace="http://schemas.microsoft.com/office/2006/metadata/properties" ma:root="true" ma:fieldsID="240a174eda7645394b89195a9883772e" ns2:_="">
    <xsd:import namespace="b2cf99d9-bd1e-49c6-a84e-f30ff75c87ee"/>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cf99d9-bd1e-49c6-a84e-f30ff75c87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2903604-E314-4DD1-8E91-16E2C9729892}"/>
</file>

<file path=customXml/itemProps2.xml><?xml version="1.0" encoding="utf-8"?>
<ds:datastoreItem xmlns:ds="http://schemas.openxmlformats.org/officeDocument/2006/customXml" ds:itemID="{38C959E8-4EEC-42FB-95AF-6FEAD19BF399}"/>
</file>

<file path=customXml/itemProps3.xml><?xml version="1.0" encoding="utf-8"?>
<ds:datastoreItem xmlns:ds="http://schemas.openxmlformats.org/officeDocument/2006/customXml" ds:itemID="{DF06C668-98CD-411C-953B-E707D1A59383}"/>
</file>

<file path=docProps/app.xml><?xml version="1.0" encoding="utf-8"?>
<Properties xmlns="http://schemas.openxmlformats.org/officeDocument/2006/extended-properties" xmlns:vt="http://schemas.openxmlformats.org/officeDocument/2006/docPropsVTypes">
  <TotalTime>5444</TotalTime>
  <Words>1297</Words>
  <Application>Microsoft Office PowerPoint</Application>
  <PresentationFormat>Widescreen</PresentationFormat>
  <Paragraphs>251</Paragraphs>
  <Slides>36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Calibri Light</vt:lpstr>
      <vt:lpstr>Sylfaen</vt:lpstr>
      <vt:lpstr>Trebuchet MS</vt:lpstr>
      <vt:lpstr>Wingdings</vt:lpstr>
      <vt:lpstr>Office Theme</vt:lpstr>
      <vt:lpstr>ინტელექტუალური საკუთრება</vt:lpstr>
      <vt:lpstr>PowerPoint Presentation</vt:lpstr>
      <vt:lpstr>რას იცავს ინტელექტუალური საკუთრება?</vt:lpstr>
      <vt:lpstr>PowerPoint Presentation</vt:lpstr>
      <vt:lpstr>რა არის ინტელექტუალური საკუთრება ?</vt:lpstr>
      <vt:lpstr>რატომ უნდა დავიცვათ ინტელექტუალური საკუთრება?</vt:lpstr>
      <vt:lpstr>ინტელექტუალური საკუთრების ობიექტები</vt:lpstr>
      <vt:lpstr>პასუხი</vt:lpstr>
      <vt:lpstr>მიუთითეთ ობიექტები</vt:lpstr>
      <vt:lpstr>პასუხი</vt:lpstr>
      <vt:lpstr>რას იცავს ინტელექტუალური საკუთრება?</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რეგისტრაცია</vt:lpstr>
      <vt:lpstr>უფლებები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Sakpatenti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იდეიდან   ინოვაციამდე</dc:title>
  <dc:creator>Ana Dalakishvili</dc:creator>
  <cp:lastModifiedBy>Ana Dalakishvili</cp:lastModifiedBy>
  <cp:revision>84</cp:revision>
  <dcterms:created xsi:type="dcterms:W3CDTF">2020-10-26T15:52:44Z</dcterms:created>
  <dcterms:modified xsi:type="dcterms:W3CDTF">2020-11-20T08:30:59Z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0x010100DB6556718104DC49A72B87239748989D</vt:lpwstr>
  </property>
</Properties>
</file>