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297" r:id="rId3"/>
    <p:sldId id="299" r:id="rId4"/>
    <p:sldId id="298" r:id="rId5"/>
    <p:sldId id="305" r:id="rId6"/>
    <p:sldId id="304" r:id="rId7"/>
    <p:sldId id="306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50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080"/>
    <a:srgbClr val="144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94694" autoAdjust="0"/>
  </p:normalViewPr>
  <p:slideViewPr>
    <p:cSldViewPr snapToGrid="0" snapToObjects="1">
      <p:cViewPr varScale="1">
        <p:scale>
          <a:sx n="80" d="100"/>
          <a:sy n="80" d="100"/>
        </p:scale>
        <p:origin x="97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-68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4FCF-B34B-7140-8A79-9BA6F0AB479F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D9A9-EE33-9C4B-B03E-3C6C521FD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1219-377F-F24E-8A19-4F25CB11444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BEB84-F495-4C43-88BA-2032B3C1B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60126" y="1354935"/>
            <a:ext cx="3985110" cy="1232147"/>
          </a:xfrm>
          <a:prstGeom prst="rect">
            <a:avLst/>
          </a:prstGeom>
          <a:noFill/>
        </p:spPr>
        <p:txBody>
          <a:bodyPr vert="horz" anchor="t"/>
          <a:lstStyle>
            <a:lvl1pPr algn="l">
              <a:defRPr b="1"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sz="2500" spc="-40" dirty="0">
                <a:solidFill>
                  <a:srgbClr val="144491"/>
                </a:solidFill>
                <a:ea typeface="+mn-ea"/>
              </a:rPr>
              <a:t>SUB-PROJECT</a:t>
            </a:r>
            <a:br>
              <a:rPr lang="en-US" sz="2500" spc="-40" dirty="0">
                <a:solidFill>
                  <a:srgbClr val="144491"/>
                </a:solidFill>
                <a:ea typeface="+mn-ea"/>
              </a:rPr>
            </a:br>
            <a:r>
              <a:rPr lang="en-US" sz="2500" spc="-40" dirty="0">
                <a:solidFill>
                  <a:srgbClr val="144491"/>
                </a:solidFill>
                <a:ea typeface="+mn-ea"/>
              </a:rPr>
              <a:t>STEERTING COMMITTEE</a:t>
            </a:r>
            <a:br>
              <a:rPr lang="en-US" sz="2500" spc="-40" dirty="0">
                <a:solidFill>
                  <a:srgbClr val="144491"/>
                </a:solidFill>
                <a:ea typeface="+mn-ea"/>
              </a:rPr>
            </a:br>
            <a:r>
              <a:rPr lang="en-US" sz="2500" spc="-40" dirty="0">
                <a:solidFill>
                  <a:srgbClr val="144491"/>
                </a:solidFill>
                <a:ea typeface="+mn-ea"/>
              </a:rPr>
              <a:t>MEETING</a:t>
            </a:r>
            <a:endParaRPr lang="en-US" dirty="0"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17750" y="922571"/>
            <a:ext cx="8255000" cy="31988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500" b="1" baseline="0">
                <a:solidFill>
                  <a:srgbClr val="14308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750" y="1337701"/>
            <a:ext cx="8331200" cy="2959100"/>
          </a:xfrm>
          <a:prstGeom prst="rect">
            <a:avLst/>
          </a:prstGeo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ITEM – 1</a:t>
            </a:r>
          </a:p>
          <a:p>
            <a:endParaRPr lang="en-US" dirty="0"/>
          </a:p>
          <a:p>
            <a:r>
              <a:rPr lang="en-US" dirty="0"/>
              <a:t>ITEM - 1</a:t>
            </a:r>
          </a:p>
          <a:p>
            <a:endParaRPr lang="en-US" dirty="0"/>
          </a:p>
          <a:p>
            <a:r>
              <a:rPr lang="en-US" dirty="0"/>
              <a:t>ITEM - 1</a:t>
            </a:r>
          </a:p>
          <a:p>
            <a:endParaRPr lang="en-US" dirty="0"/>
          </a:p>
          <a:p>
            <a:r>
              <a:rPr lang="en-US" dirty="0"/>
              <a:t>ITEM - 1</a:t>
            </a:r>
          </a:p>
          <a:p>
            <a:endParaRPr lang="en-US" dirty="0"/>
          </a:p>
          <a:p>
            <a:r>
              <a:rPr lang="en-US" dirty="0"/>
              <a:t>ITEM - 1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000" y="1274201"/>
            <a:ext cx="8159750" cy="0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NG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750" y="927570"/>
            <a:ext cx="8255000" cy="319880"/>
          </a:xfrm>
          <a:prstGeom prst="rect">
            <a:avLst/>
          </a:prstGeom>
          <a:solidFill>
            <a:srgbClr val="143080"/>
          </a:solidFill>
        </p:spPr>
        <p:txBody>
          <a:bodyPr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ITEM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450" y="1342699"/>
            <a:ext cx="8445500" cy="131445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cs typeface="Arial" panose="020B06040202020202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V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50" y="1370151"/>
            <a:ext cx="8388350" cy="3394472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20000"/>
              </a:lnSpc>
              <a:defRPr sz="1600" b="1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1pPr>
            <a:lvl2pPr marL="628650" indent="-171450">
              <a:lnSpc>
                <a:spcPct val="120000"/>
              </a:lnSpc>
              <a:defRPr sz="1500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2pPr>
            <a:lvl3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3pPr>
            <a:lvl4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4pPr>
            <a:lvl5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2750" y="942321"/>
            <a:ext cx="8255000" cy="319880"/>
          </a:xfrm>
          <a:prstGeom prst="rect">
            <a:avLst/>
          </a:prstGeom>
          <a:solidFill>
            <a:srgbClr val="143080"/>
          </a:solidFill>
        </p:spPr>
        <p:txBody>
          <a:bodyPr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ITEM - 1</a:t>
            </a:r>
          </a:p>
        </p:txBody>
      </p:sp>
      <p:sp>
        <p:nvSpPr>
          <p:cNvPr id="9" name="Title 1"/>
          <p:cNvSpPr txBox="1"/>
          <p:nvPr userDrawn="1"/>
        </p:nvSpPr>
        <p:spPr>
          <a:xfrm>
            <a:off x="971550" y="430350"/>
            <a:ext cx="7772400" cy="1620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TITLE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3450" y="1365151"/>
            <a:ext cx="3882008" cy="3394472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20000"/>
              </a:lnSpc>
              <a:defRPr sz="1600" b="1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1pPr>
            <a:lvl2pPr marL="628650" indent="-171450">
              <a:lnSpc>
                <a:spcPct val="120000"/>
              </a:lnSpc>
              <a:defRPr sz="1500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2pPr>
            <a:lvl3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3pPr>
            <a:lvl4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4pPr>
            <a:lvl5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2750" y="937321"/>
            <a:ext cx="8255000" cy="319880"/>
          </a:xfrm>
          <a:prstGeom prst="rect">
            <a:avLst/>
          </a:prstGeom>
          <a:solidFill>
            <a:srgbClr val="143080"/>
          </a:solidFill>
        </p:spPr>
        <p:txBody>
          <a:bodyPr anchor="ctr"/>
          <a:lstStyle>
            <a:lvl1pPr algn="l">
              <a:defRPr sz="1500" b="1" baseline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ITEM - 1</a:t>
            </a:r>
          </a:p>
        </p:txBody>
      </p:sp>
      <p:sp>
        <p:nvSpPr>
          <p:cNvPr id="9" name="Title 1"/>
          <p:cNvSpPr txBox="1"/>
          <p:nvPr userDrawn="1"/>
        </p:nvSpPr>
        <p:spPr>
          <a:xfrm>
            <a:off x="971550" y="291653"/>
            <a:ext cx="7772400" cy="1620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TITLE SLIDE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41692" y="1365151"/>
            <a:ext cx="3882008" cy="3394472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20000"/>
              </a:lnSpc>
              <a:defRPr sz="1600" b="1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1pPr>
            <a:lvl2pPr marL="628650" indent="-171450">
              <a:lnSpc>
                <a:spcPct val="120000"/>
              </a:lnSpc>
              <a:defRPr sz="1500"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2pPr>
            <a:lvl3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3pPr>
            <a:lvl4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4pPr>
            <a:lvl5pPr>
              <a:lnSpc>
                <a:spcPct val="120000"/>
              </a:lnSpc>
              <a:defRPr>
                <a:solidFill>
                  <a:srgbClr val="262626"/>
                </a:solidFill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IPKE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ipo.europa.eu/tunnel-web/secure/webdav/guest/document_library/observatory/documents/reports/2021_payment_discussion_paper/2021_payment_discussion_paper_FullR_e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uipo.europa.eu/tunnel-web/secure/webdav/guest/document_library/observatory/documents/reports/2021_payment_discussion_paper/2021_payment_discussion_paper_FullR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if.org/publications/2023/03/28/center-for-data-innovation-welcomes-commitment-to-corporate-transparency-urges-more-actio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ipo.int/edocs/mdocs/enforcement/en/wipo_ace_15/wipo_ace_15_7_presentations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0126" y="2587082"/>
            <a:ext cx="358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Arial" panose="020B0604020202020204"/>
              </a:rPr>
              <a:t>Pascal Hetzscholdt | Manila | 27-28 April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0126" y="1585390"/>
            <a:ext cx="4483874" cy="763797"/>
          </a:xfrm>
          <a:prstGeom prst="rect">
            <a:avLst/>
          </a:prstGeom>
          <a:noFill/>
        </p:spPr>
        <p:txBody>
          <a:bodyPr vert="horz" anchor="t"/>
          <a:lstStyle/>
          <a:p>
            <a:r>
              <a:rPr lang="en-US" sz="2200" spc="-40" dirty="0">
                <a:solidFill>
                  <a:srgbClr val="143080"/>
                </a:solidFill>
                <a:ea typeface="+mn-ea"/>
              </a:rPr>
              <a:t>Day 2 Session 6</a:t>
            </a:r>
            <a:br>
              <a:rPr lang="en-US" sz="2200" spc="-40" dirty="0">
                <a:solidFill>
                  <a:srgbClr val="143080"/>
                </a:solidFill>
                <a:ea typeface="+mn-ea"/>
              </a:rPr>
            </a:br>
            <a:r>
              <a:rPr lang="en-US" sz="2200" spc="-40" dirty="0">
                <a:solidFill>
                  <a:srgbClr val="143080"/>
                </a:solidFill>
                <a:ea typeface="+mn-ea"/>
              </a:rPr>
              <a:t>Challenges and good practices</a:t>
            </a:r>
            <a:br>
              <a:rPr lang="en-US" sz="2200" spc="-40" dirty="0">
                <a:solidFill>
                  <a:srgbClr val="143080"/>
                </a:solidFill>
                <a:ea typeface="+mn-ea"/>
              </a:rPr>
            </a:br>
            <a:r>
              <a:rPr lang="en-US" sz="2200" spc="-40" dirty="0">
                <a:solidFill>
                  <a:srgbClr val="143080"/>
                </a:solidFill>
                <a:ea typeface="+mn-ea"/>
              </a:rPr>
              <a:t>for electronic payment services</a:t>
            </a:r>
            <a:endParaRPr lang="en-US" sz="2200" dirty="0">
              <a:solidFill>
                <a:srgbClr val="14308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98" y="3948235"/>
            <a:ext cx="347404" cy="3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8" name="Picture 7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630DCC8-EE0D-B65F-E25C-4CFCFCD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94" y="1293234"/>
            <a:ext cx="5427516" cy="302931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74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2518C2-F81F-22B4-A2D6-99C455B6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33" y="1329850"/>
            <a:ext cx="5272705" cy="29560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7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5B02F8C-AB4C-DF9C-5796-0AC0AAAC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60" y="1317632"/>
            <a:ext cx="5273655" cy="29805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95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E4A689-AA48-E3BB-69C1-AA8F7ABF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97" y="1312526"/>
            <a:ext cx="5651864" cy="29907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33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3624D2-6544-7223-77B2-15E047CFE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24" y="1311904"/>
            <a:ext cx="5383260" cy="299197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07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2EA70D-31EE-1259-FFB6-58F795C1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97" y="1247450"/>
            <a:ext cx="5720763" cy="31418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6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22" name="Picture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31A3B7-A333-1AEC-6753-714699690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59" y="1253257"/>
            <a:ext cx="5659951" cy="31150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40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98B416-8E70-A456-7EF1-EAFD6566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85" y="1247450"/>
            <a:ext cx="5698314" cy="31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26" name="Picture 2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F21B6B-E47B-A09D-EFD6-7EBD134D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4" y="1307764"/>
            <a:ext cx="5572744" cy="30002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99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289604" y="2418190"/>
            <a:ext cx="2235630" cy="446595"/>
          </a:xfrm>
          <a:prstGeom prst="rect">
            <a:avLst/>
          </a:prstGeom>
          <a:noFill/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pc="-40" dirty="0">
                <a:solidFill>
                  <a:srgbClr val="143080"/>
                </a:solidFill>
                <a:latin typeface="Arial" panose="020B0604020202020204"/>
                <a:ea typeface="+mn-ea"/>
                <a:cs typeface="Arial" panose="020B0604020202020204"/>
              </a:rPr>
              <a:t>Q&amp;A</a:t>
            </a:r>
            <a:endParaRPr lang="en-US" dirty="0">
              <a:solidFill>
                <a:srgbClr val="143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98" y="3948235"/>
            <a:ext cx="347404" cy="3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50" y="968188"/>
            <a:ext cx="8255000" cy="292192"/>
          </a:xfrm>
        </p:spPr>
        <p:txBody>
          <a:bodyPr/>
          <a:lstStyle/>
          <a:p>
            <a:r>
              <a:rPr lang="en-US" sz="1200" dirty="0"/>
              <a:t>INTRODUCTION - SESSION 6: CHALLENGES AND GOOD PRACTICES FOR ELECTRONIC PAYMENT SERVICES</a:t>
            </a:r>
            <a:endParaRPr lang="en-US" sz="13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EE3137-A484-C9D0-CF49-0EE510F91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WHY ACT AND PREVENT?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IMPLEMENTING STRONG FRAUD DETECTION AND PREVENTION MEASURES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EDUCATING CUSTOMERS ABOUT INTELLECTUAL PROPERTY RIGHTS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PRACTICE WHAT YOU PREACH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SHARE INVESTIGATIONAL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STOP SUPPORTING FLAGGED SERVICES BY TRUSTED NOTIFIERS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DEVELOP POLICIES AND 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BE PROACTIVE</a:t>
            </a:r>
          </a:p>
        </p:txBody>
      </p:sp>
    </p:spTree>
    <p:extLst>
      <p:ext uri="{BB962C8B-B14F-4D97-AF65-F5344CB8AC3E}">
        <p14:creationId xmlns:p14="http://schemas.microsoft.com/office/powerpoint/2010/main" val="23035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289604" y="2418190"/>
            <a:ext cx="2235630" cy="446595"/>
          </a:xfrm>
          <a:prstGeom prst="rect">
            <a:avLst/>
          </a:prstGeom>
          <a:noFill/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pc="-40" dirty="0">
                <a:solidFill>
                  <a:srgbClr val="143080"/>
                </a:solidFill>
                <a:latin typeface="Arial" panose="020B0604020202020204"/>
                <a:ea typeface="+mn-ea"/>
                <a:cs typeface="Arial" panose="020B0604020202020204"/>
              </a:rPr>
              <a:t>THANK YOU</a:t>
            </a:r>
            <a:endParaRPr lang="en-US" dirty="0">
              <a:solidFill>
                <a:srgbClr val="143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98" y="3948235"/>
            <a:ext cx="347404" cy="347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50" y="968188"/>
            <a:ext cx="8255000" cy="292192"/>
          </a:xfrm>
        </p:spPr>
        <p:txBody>
          <a:bodyPr/>
          <a:lstStyle/>
          <a:p>
            <a:r>
              <a:rPr lang="en-US" sz="1200" dirty="0"/>
              <a:t>INTRODUCTION - SESSION 6: CHALLENGES AND GOOD PRACTICES FOR ELECTRONIC PAYMENT SERVICES</a:t>
            </a:r>
            <a:endParaRPr lang="en-US" sz="13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EE3137-A484-C9D0-CF49-0EE510F91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WHY ACTION MAY TAKE A WHILE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COMPLEXITY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COSTS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ALIENATING CUSTOMERS (BUSINESS CUSTOMERS AND CONSUMERS)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DON”T TAKE IT SERIOUSLY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COMMERCIAL AGREEMENTS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r>
              <a:rPr lang="en-US" b="1"/>
              <a:t>COMPLICATING FACTORS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VOUCHERS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CRYPTO DONATIONS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UNKNOWN SERVICES (OFFSHORE/SHELL COMPANIES)</a:t>
            </a:r>
          </a:p>
        </p:txBody>
      </p:sp>
    </p:spTree>
    <p:extLst>
      <p:ext uri="{BB962C8B-B14F-4D97-AF65-F5344CB8AC3E}">
        <p14:creationId xmlns:p14="http://schemas.microsoft.com/office/powerpoint/2010/main" val="26737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84686" y="4267760"/>
            <a:ext cx="7960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PAYMENT – DISCUSSION PAPER Challenges and good practices for electronic payment services to prevent the use of their services for intellectual property-infringing activities </a:t>
            </a:r>
            <a:r>
              <a:rPr lang="en-US" sz="800">
                <a:hlinkClick r:id="rId2"/>
              </a:rPr>
              <a:t>https://euipo.europa.eu/tunnel-web/secure/webdav/guest/document_library/observatory/documents/reports/2021_payment_discussion_paper/2021_payment_discussion_paper_FullR_en.pdf</a:t>
            </a:r>
            <a:r>
              <a:rPr lang="en-US" sz="800"/>
              <a:t> 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E6998C44-1009-27CC-C979-BC515237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1" y="1436208"/>
            <a:ext cx="3022659" cy="287362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60B920-2401-2583-B16D-803CD2BE9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576" y="1389557"/>
            <a:ext cx="5110317" cy="28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D62D8FA-66DF-3E49-2265-710AD772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0" y="1382944"/>
            <a:ext cx="4318850" cy="2849891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6D6162EA-56D0-C11D-F718-98D9ABECF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02" y="1382944"/>
            <a:ext cx="2768687" cy="2849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01BDB-9BEC-B181-0F1C-06E5613EDDC3}"/>
              </a:ext>
            </a:extLst>
          </p:cNvPr>
          <p:cNvSpPr txBox="1"/>
          <p:nvPr/>
        </p:nvSpPr>
        <p:spPr>
          <a:xfrm>
            <a:off x="684686" y="4267760"/>
            <a:ext cx="7960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PAYMENT – DISCUSSION PAPER Challenges and good practices for electronic payment services to prevent the use of their services for intellectual property-infringing activities </a:t>
            </a:r>
            <a:r>
              <a:rPr lang="en-US" sz="800">
                <a:hlinkClick r:id="rId4"/>
              </a:rPr>
              <a:t>https://euipo.europa.eu/tunnel-web/secure/webdav/guest/document_library/observatory/documents/reports/2021_payment_discussion_paper/2021_payment_discussion_paper_FullR_en.pdf</a:t>
            </a:r>
            <a:r>
              <a:rPr lang="en-US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40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https://itif.org/publications/2023/03/28/center-for-data-innovation-welcomes-commitment-to-corporate-transparency-urges-more-action/</a:t>
            </a:r>
            <a:r>
              <a:rPr lang="en-US" sz="1000"/>
              <a:t> 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ABE7CC1A-4AEE-9182-A3FE-CA8D5232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21" y="1327400"/>
            <a:ext cx="4741178" cy="29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E0302D-E866-E03A-38C0-23DC6843A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43" y="1325372"/>
            <a:ext cx="5440698" cy="29650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62C634C-1E79-CCAC-6F7E-3801D45C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98" y="1276428"/>
            <a:ext cx="5507632" cy="30919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96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INTRODUCTION - SESSION 6: CHALLENGES AND GOOD PRACTICES FOR ELECTRONIC PAYMENT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7E64-4D6E-D9DC-E712-FC1B34D8DE41}"/>
              </a:ext>
            </a:extLst>
          </p:cNvPr>
          <p:cNvSpPr txBox="1"/>
          <p:nvPr/>
        </p:nvSpPr>
        <p:spPr>
          <a:xfrm>
            <a:off x="692091" y="4368330"/>
            <a:ext cx="7960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hlinkClick r:id="rId2"/>
              </a:rPr>
              <a:t>https://www.wipo.int/edocs/mdocs/enforcement/en/wipo_ace_15/wipo_ace_15_7_presentations.pdf</a:t>
            </a:r>
            <a:r>
              <a:rPr lang="en-US" sz="1000"/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C49DEBE-BD0D-6C8C-441C-19217903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91" y="1436097"/>
            <a:ext cx="5253318" cy="27798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51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399</Words>
  <Application>Microsoft Office PowerPoint</Application>
  <PresentationFormat>On-screen Show (16:9)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Day 2 Session 6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INTRODUCTION - SESSION 6: CHALLENGES AND GOOD PRACTICES FOR ELECTRONIC PAYMENT SERVICES</vt:lpstr>
      <vt:lpstr>PowerPoint Presentation</vt:lpstr>
      <vt:lpstr>PowerPoint Presentation</vt:lpstr>
    </vt:vector>
  </TitlesOfParts>
  <Company>OHIM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MACCHIA ANTONIO</dc:creator>
  <cp:lastModifiedBy>ARISE+ IPR</cp:lastModifiedBy>
  <cp:revision>74</cp:revision>
  <dcterms:created xsi:type="dcterms:W3CDTF">2017-12-18T13:45:00Z</dcterms:created>
  <dcterms:modified xsi:type="dcterms:W3CDTF">2023-05-02T05:26:07Z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CF1CD63352E94C0B94FBB869A304EB91</vt:lpwstr>
  </property>
  <property fmtid="{D5CDD505-2E9C-101B-9397-08002B2CF9AE}" pid="3" name="KSOProductBuildVer">
    <vt:lpwstr>1033-11.2.0.11440</vt:lpwstr>
  </property>
</Properties>
</file>