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handoutMasterIdLst>
    <p:handoutMasterId r:id="rId22"/>
  </p:handoutMasterIdLst>
  <p:sldIdLst>
    <p:sldId id="325" r:id="rId2"/>
    <p:sldId id="283" r:id="rId3"/>
    <p:sldId id="286" r:id="rId4"/>
    <p:sldId id="284" r:id="rId5"/>
    <p:sldId id="287" r:id="rId6"/>
    <p:sldId id="288" r:id="rId7"/>
    <p:sldId id="285" r:id="rId8"/>
    <p:sldId id="289" r:id="rId9"/>
    <p:sldId id="290" r:id="rId10"/>
    <p:sldId id="291" r:id="rId11"/>
    <p:sldId id="292" r:id="rId12"/>
    <p:sldId id="293" r:id="rId13"/>
    <p:sldId id="296" r:id="rId14"/>
    <p:sldId id="294" r:id="rId15"/>
    <p:sldId id="346" r:id="rId16"/>
    <p:sldId id="295" r:id="rId17"/>
    <p:sldId id="302" r:id="rId18"/>
    <p:sldId id="303" r:id="rId19"/>
    <p:sldId id="349"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3080"/>
    <a:srgbClr val="1444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23" autoAdjust="0"/>
    <p:restoredTop sz="94694" autoAdjust="0"/>
  </p:normalViewPr>
  <p:slideViewPr>
    <p:cSldViewPr snapToGrid="0" snapToObjects="1">
      <p:cViewPr varScale="1">
        <p:scale>
          <a:sx n="80" d="100"/>
          <a:sy n="80" d="100"/>
        </p:scale>
        <p:origin x="976" y="4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56" d="100"/>
          <a:sy n="156" d="100"/>
        </p:scale>
        <p:origin x="-6808"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E94FCF-B34B-7140-8A79-9BA6F0AB479F}" type="datetimeFigureOut">
              <a:rPr lang="en-US" smtClean="0"/>
              <a:t>5/2/2023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5DD9A9-EE33-9C4B-B03E-3C6C521FDE1D}"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21219-377F-F24E-8A19-4F25CB114445}" type="datetimeFigureOut">
              <a:rPr lang="en-US" smtClean="0"/>
              <a:t>5/2/2023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4BEB84-F495-4C43-88BA-2032B3C1BCD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4660126" y="1354935"/>
            <a:ext cx="3985110" cy="1232147"/>
          </a:xfrm>
          <a:prstGeom prst="rect">
            <a:avLst/>
          </a:prstGeom>
          <a:noFill/>
        </p:spPr>
        <p:txBody>
          <a:bodyPr vert="horz" anchor="t"/>
          <a:lstStyle>
            <a:lvl1pPr algn="l">
              <a:defRPr b="1">
                <a:latin typeface="Arial" panose="020B0604020202020204"/>
                <a:cs typeface="Arial" panose="020B0604020202020204"/>
              </a:defRPr>
            </a:lvl1pPr>
          </a:lstStyle>
          <a:p>
            <a:r>
              <a:rPr lang="en-US" sz="2500" spc="-40" dirty="0">
                <a:solidFill>
                  <a:srgbClr val="144491"/>
                </a:solidFill>
                <a:ea typeface="+mn-ea"/>
              </a:rPr>
              <a:t>SUB-PROJECT</a:t>
            </a:r>
            <a:br>
              <a:rPr lang="en-US" sz="2500" spc="-40" dirty="0">
                <a:solidFill>
                  <a:srgbClr val="144491"/>
                </a:solidFill>
                <a:ea typeface="+mn-ea"/>
              </a:rPr>
            </a:br>
            <a:r>
              <a:rPr lang="en-US" sz="2500" spc="-40" dirty="0">
                <a:solidFill>
                  <a:srgbClr val="144491"/>
                </a:solidFill>
                <a:ea typeface="+mn-ea"/>
              </a:rPr>
              <a:t>STEERTING COMMITTEE</a:t>
            </a:r>
            <a:br>
              <a:rPr lang="en-US" sz="2500" spc="-40" dirty="0">
                <a:solidFill>
                  <a:srgbClr val="144491"/>
                </a:solidFill>
                <a:ea typeface="+mn-ea"/>
              </a:rPr>
            </a:br>
            <a:r>
              <a:rPr lang="en-US" sz="2500" spc="-40" dirty="0">
                <a:solidFill>
                  <a:srgbClr val="144491"/>
                </a:solidFill>
                <a:ea typeface="+mn-ea"/>
              </a:rPr>
              <a:t>MEETING</a:t>
            </a:r>
            <a:endParaRPr lang="en-US" dirty="0">
              <a:effectLs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317750" y="922571"/>
            <a:ext cx="8255000" cy="319880"/>
          </a:xfrm>
          <a:prstGeom prst="rect">
            <a:avLst/>
          </a:prstGeom>
          <a:noFill/>
        </p:spPr>
        <p:txBody>
          <a:bodyPr anchor="ctr"/>
          <a:lstStyle>
            <a:lvl1pPr algn="l">
              <a:defRPr sz="1500" b="1" baseline="0">
                <a:solidFill>
                  <a:srgbClr val="143080"/>
                </a:solidFill>
                <a:latin typeface="Arial" panose="020B0604020202020204"/>
                <a:cs typeface="Arial" panose="020B0604020202020204"/>
              </a:defRPr>
            </a:lvl1pPr>
          </a:lstStyle>
          <a:p>
            <a:r>
              <a:rPr lang="en-US" dirty="0"/>
              <a:t>INDEX</a:t>
            </a:r>
          </a:p>
        </p:txBody>
      </p:sp>
      <p:sp>
        <p:nvSpPr>
          <p:cNvPr id="9" name="Subtitle 2"/>
          <p:cNvSpPr>
            <a:spLocks noGrp="1"/>
          </p:cNvSpPr>
          <p:nvPr>
            <p:ph type="subTitle" idx="1" hasCustomPrompt="1"/>
          </p:nvPr>
        </p:nvSpPr>
        <p:spPr>
          <a:xfrm>
            <a:off x="317750" y="1337701"/>
            <a:ext cx="8331200" cy="2959100"/>
          </a:xfrm>
          <a:prstGeom prst="rect">
            <a:avLst/>
          </a:prstGeom>
        </p:spPr>
        <p:txBody>
          <a:bodyPr/>
          <a:lstStyle>
            <a:lvl1pPr marL="0" marR="0" indent="0" algn="just" defTabSz="457200" rtl="0" eaLnBrk="1" fontAlgn="auto" latinLnBrk="0" hangingPunct="1">
              <a:lnSpc>
                <a:spcPct val="100000"/>
              </a:lnSpc>
              <a:spcBef>
                <a:spcPct val="20000"/>
              </a:spcBef>
              <a:spcAft>
                <a:spcPts val="0"/>
              </a:spcAft>
              <a:buClrTx/>
              <a:buSzTx/>
              <a:buFont typeface="Arial" panose="020B0604020202020204"/>
              <a:buNone/>
              <a:defRPr sz="1500">
                <a:solidFill>
                  <a:schemeClr val="tx1">
                    <a:lumMod val="85000"/>
                    <a:lumOff val="15000"/>
                  </a:schemeClr>
                </a:solidFill>
                <a:latin typeface="Arial" panose="020B0604020202020204"/>
                <a:cs typeface="Arial" panose="020B0604020202020204"/>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ITEM – 1</a:t>
            </a:r>
          </a:p>
          <a:p>
            <a:endParaRPr lang="en-US" dirty="0"/>
          </a:p>
          <a:p>
            <a:r>
              <a:rPr lang="en-US" dirty="0"/>
              <a:t>ITEM - 1</a:t>
            </a:r>
          </a:p>
          <a:p>
            <a:endParaRPr lang="en-US" dirty="0"/>
          </a:p>
          <a:p>
            <a:r>
              <a:rPr lang="en-US" dirty="0"/>
              <a:t>ITEM - 1</a:t>
            </a:r>
          </a:p>
          <a:p>
            <a:endParaRPr lang="en-US" dirty="0"/>
          </a:p>
          <a:p>
            <a:r>
              <a:rPr lang="en-US" dirty="0"/>
              <a:t>ITEM - 1</a:t>
            </a:r>
          </a:p>
          <a:p>
            <a:endParaRPr lang="en-US" dirty="0"/>
          </a:p>
          <a:p>
            <a:r>
              <a:rPr lang="en-US" dirty="0"/>
              <a:t>ITEM - 1</a:t>
            </a:r>
          </a:p>
          <a:p>
            <a:endParaRPr lang="en-US" dirty="0"/>
          </a:p>
        </p:txBody>
      </p:sp>
      <p:cxnSp>
        <p:nvCxnSpPr>
          <p:cNvPr id="11" name="Straight Connector 10"/>
          <p:cNvCxnSpPr/>
          <p:nvPr userDrawn="1"/>
        </p:nvCxnSpPr>
        <p:spPr>
          <a:xfrm>
            <a:off x="413000" y="1274201"/>
            <a:ext cx="8159750" cy="0"/>
          </a:xfrm>
          <a:prstGeom prst="line">
            <a:avLst/>
          </a:prstGeom>
          <a:ln w="3175" cmpd="sng">
            <a:prstDash val="sysDash"/>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INGLE LAYOU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7750" y="927570"/>
            <a:ext cx="8255000" cy="319880"/>
          </a:xfrm>
          <a:prstGeom prst="rect">
            <a:avLst/>
          </a:prstGeom>
          <a:solidFill>
            <a:srgbClr val="143080"/>
          </a:solidFill>
        </p:spPr>
        <p:txBody>
          <a:bodyPr anchor="ctr"/>
          <a:lstStyle>
            <a:lvl1pPr algn="l">
              <a:defRPr sz="1500" b="1" baseline="0">
                <a:solidFill>
                  <a:schemeClr val="bg1"/>
                </a:solidFill>
                <a:latin typeface="Arial" panose="020B0604020202020204"/>
                <a:cs typeface="Arial" panose="020B0604020202020204"/>
              </a:defRPr>
            </a:lvl1pPr>
          </a:lstStyle>
          <a:p>
            <a:r>
              <a:rPr lang="en-US" dirty="0"/>
              <a:t>ITEM - 1</a:t>
            </a:r>
          </a:p>
        </p:txBody>
      </p:sp>
      <p:sp>
        <p:nvSpPr>
          <p:cNvPr id="3" name="Subtitle 2"/>
          <p:cNvSpPr>
            <a:spLocks noGrp="1"/>
          </p:cNvSpPr>
          <p:nvPr>
            <p:ph type="subTitle" idx="1" hasCustomPrompt="1"/>
          </p:nvPr>
        </p:nvSpPr>
        <p:spPr>
          <a:xfrm>
            <a:off x="283450" y="1342699"/>
            <a:ext cx="8445500" cy="1314450"/>
          </a:xfrm>
          <a:prstGeom prst="rect">
            <a:avLst/>
          </a:prstGeom>
        </p:spPr>
        <p:txBody>
          <a:bodyPr/>
          <a:lstStyle>
            <a:lvl1pPr marL="0" indent="0" algn="just">
              <a:buNone/>
              <a:defRPr sz="1500">
                <a:solidFill>
                  <a:schemeClr val="tx1">
                    <a:lumMod val="85000"/>
                    <a:lumOff val="15000"/>
                  </a:schemeClr>
                </a:solidFill>
                <a:latin typeface="Arial" panose="020B0604020202020204"/>
                <a:cs typeface="Arial" panose="020B0604020202020204"/>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TEXT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LEVEL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288450" y="1370151"/>
            <a:ext cx="8388350" cy="3394472"/>
          </a:xfrm>
          <a:prstGeom prst="rect">
            <a:avLst/>
          </a:prstGeom>
        </p:spPr>
        <p:txBody>
          <a:bodyPr/>
          <a:lstStyle>
            <a:lvl1pPr marL="177800" indent="-177800">
              <a:lnSpc>
                <a:spcPct val="120000"/>
              </a:lnSpc>
              <a:defRPr sz="1600" b="1">
                <a:solidFill>
                  <a:srgbClr val="262626"/>
                </a:solidFill>
                <a:latin typeface="Arial" panose="020B0604020202020204"/>
                <a:cs typeface="Arial" panose="020B0604020202020204"/>
              </a:defRPr>
            </a:lvl1pPr>
            <a:lvl2pPr marL="628650" indent="-171450">
              <a:lnSpc>
                <a:spcPct val="120000"/>
              </a:lnSpc>
              <a:defRPr sz="1500">
                <a:solidFill>
                  <a:srgbClr val="262626"/>
                </a:solidFill>
                <a:latin typeface="Arial" panose="020B0604020202020204"/>
                <a:cs typeface="Arial" panose="020B0604020202020204"/>
              </a:defRPr>
            </a:lvl2pPr>
            <a:lvl3pPr>
              <a:lnSpc>
                <a:spcPct val="120000"/>
              </a:lnSpc>
              <a:defRPr>
                <a:solidFill>
                  <a:srgbClr val="262626"/>
                </a:solidFill>
                <a:latin typeface="Arial" panose="020B0604020202020204"/>
                <a:cs typeface="Arial" panose="020B0604020202020204"/>
              </a:defRPr>
            </a:lvl3pPr>
            <a:lvl4pPr>
              <a:lnSpc>
                <a:spcPct val="120000"/>
              </a:lnSpc>
              <a:defRPr>
                <a:solidFill>
                  <a:srgbClr val="262626"/>
                </a:solidFill>
                <a:latin typeface="Arial" panose="020B0604020202020204"/>
                <a:cs typeface="Arial" panose="020B0604020202020204"/>
              </a:defRPr>
            </a:lvl4pPr>
            <a:lvl5pPr>
              <a:lnSpc>
                <a:spcPct val="120000"/>
              </a:lnSpc>
              <a:defRPr>
                <a:solidFill>
                  <a:srgbClr val="262626"/>
                </a:solidFill>
                <a:latin typeface="Arial" panose="020B0604020202020204"/>
                <a:cs typeface="Arial" panose="020B0604020202020204"/>
              </a:defRPr>
            </a:lvl5pPr>
          </a:lstStyle>
          <a:p>
            <a:pPr lvl="0"/>
            <a:r>
              <a:rPr lang="en-US" dirty="0"/>
              <a:t>Click to edit Master text styles</a:t>
            </a:r>
          </a:p>
          <a:p>
            <a:pPr lvl="1"/>
            <a:r>
              <a:rPr lang="en-US" dirty="0"/>
              <a:t>Second level</a:t>
            </a:r>
          </a:p>
        </p:txBody>
      </p:sp>
      <p:sp>
        <p:nvSpPr>
          <p:cNvPr id="7" name="Title 1"/>
          <p:cNvSpPr>
            <a:spLocks noGrp="1"/>
          </p:cNvSpPr>
          <p:nvPr>
            <p:ph type="ctrTitle" hasCustomPrompt="1"/>
          </p:nvPr>
        </p:nvSpPr>
        <p:spPr>
          <a:xfrm>
            <a:off x="402750" y="942321"/>
            <a:ext cx="8255000" cy="319880"/>
          </a:xfrm>
          <a:prstGeom prst="rect">
            <a:avLst/>
          </a:prstGeom>
          <a:solidFill>
            <a:srgbClr val="143080"/>
          </a:solidFill>
        </p:spPr>
        <p:txBody>
          <a:bodyPr anchor="ctr"/>
          <a:lstStyle>
            <a:lvl1pPr algn="l">
              <a:defRPr sz="1500" b="1" baseline="0">
                <a:solidFill>
                  <a:schemeClr val="bg1"/>
                </a:solidFill>
                <a:latin typeface="Arial" panose="020B0604020202020204"/>
                <a:cs typeface="Arial" panose="020B0604020202020204"/>
              </a:defRPr>
            </a:lvl1pPr>
          </a:lstStyle>
          <a:p>
            <a:r>
              <a:rPr lang="en-US" dirty="0"/>
              <a:t>ITEM - 1</a:t>
            </a:r>
          </a:p>
        </p:txBody>
      </p:sp>
      <p:sp>
        <p:nvSpPr>
          <p:cNvPr id="9" name="Title 1"/>
          <p:cNvSpPr txBox="1"/>
          <p:nvPr userDrawn="1"/>
        </p:nvSpPr>
        <p:spPr>
          <a:xfrm>
            <a:off x="971550" y="430350"/>
            <a:ext cx="7772400" cy="16203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900" dirty="0">
                <a:solidFill>
                  <a:srgbClr val="404040"/>
                </a:solidFill>
                <a:latin typeface="Arial" panose="020B0604020202020204"/>
                <a:cs typeface="Arial" panose="020B0604020202020204"/>
              </a:rPr>
              <a:t>TITLE SLIDE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S ">
    <p:spTree>
      <p:nvGrpSpPr>
        <p:cNvPr id="1" name=""/>
        <p:cNvGrpSpPr/>
        <p:nvPr/>
      </p:nvGrpSpPr>
      <p:grpSpPr>
        <a:xfrm>
          <a:off x="0" y="0"/>
          <a:ext cx="0" cy="0"/>
          <a:chOff x="0" y="0"/>
          <a:chExt cx="0" cy="0"/>
        </a:xfrm>
      </p:grpSpPr>
      <p:sp>
        <p:nvSpPr>
          <p:cNvPr id="7" name="Content Placeholder 2"/>
          <p:cNvSpPr>
            <a:spLocks noGrp="1"/>
          </p:cNvSpPr>
          <p:nvPr>
            <p:ph idx="1"/>
          </p:nvPr>
        </p:nvSpPr>
        <p:spPr>
          <a:xfrm>
            <a:off x="273450" y="1365151"/>
            <a:ext cx="3882008" cy="3394472"/>
          </a:xfrm>
          <a:prstGeom prst="rect">
            <a:avLst/>
          </a:prstGeom>
        </p:spPr>
        <p:txBody>
          <a:bodyPr/>
          <a:lstStyle>
            <a:lvl1pPr marL="177800" indent="-177800">
              <a:lnSpc>
                <a:spcPct val="120000"/>
              </a:lnSpc>
              <a:defRPr sz="1600" b="1">
                <a:solidFill>
                  <a:srgbClr val="262626"/>
                </a:solidFill>
                <a:latin typeface="Arial" panose="020B0604020202020204"/>
                <a:cs typeface="Arial" panose="020B0604020202020204"/>
              </a:defRPr>
            </a:lvl1pPr>
            <a:lvl2pPr marL="628650" indent="-171450">
              <a:lnSpc>
                <a:spcPct val="120000"/>
              </a:lnSpc>
              <a:defRPr sz="1500">
                <a:solidFill>
                  <a:srgbClr val="262626"/>
                </a:solidFill>
                <a:latin typeface="Arial" panose="020B0604020202020204"/>
                <a:cs typeface="Arial" panose="020B0604020202020204"/>
              </a:defRPr>
            </a:lvl2pPr>
            <a:lvl3pPr>
              <a:lnSpc>
                <a:spcPct val="120000"/>
              </a:lnSpc>
              <a:defRPr>
                <a:solidFill>
                  <a:srgbClr val="262626"/>
                </a:solidFill>
                <a:latin typeface="Arial" panose="020B0604020202020204"/>
                <a:cs typeface="Arial" panose="020B0604020202020204"/>
              </a:defRPr>
            </a:lvl3pPr>
            <a:lvl4pPr>
              <a:lnSpc>
                <a:spcPct val="120000"/>
              </a:lnSpc>
              <a:defRPr>
                <a:solidFill>
                  <a:srgbClr val="262626"/>
                </a:solidFill>
                <a:latin typeface="Arial" panose="020B0604020202020204"/>
                <a:cs typeface="Arial" panose="020B0604020202020204"/>
              </a:defRPr>
            </a:lvl4pPr>
            <a:lvl5pPr>
              <a:lnSpc>
                <a:spcPct val="120000"/>
              </a:lnSpc>
              <a:defRPr>
                <a:solidFill>
                  <a:srgbClr val="262626"/>
                </a:solidFill>
                <a:latin typeface="Arial" panose="020B0604020202020204"/>
                <a:cs typeface="Arial" panose="020B0604020202020204"/>
              </a:defRPr>
            </a:lvl5pPr>
          </a:lstStyle>
          <a:p>
            <a:pPr lvl="0"/>
            <a:r>
              <a:rPr lang="en-US" dirty="0"/>
              <a:t>Click to edit Master text styles</a:t>
            </a:r>
          </a:p>
          <a:p>
            <a:pPr lvl="1"/>
            <a:r>
              <a:rPr lang="en-US" dirty="0"/>
              <a:t>Second level</a:t>
            </a:r>
          </a:p>
        </p:txBody>
      </p:sp>
      <p:sp>
        <p:nvSpPr>
          <p:cNvPr id="8" name="Title 1"/>
          <p:cNvSpPr>
            <a:spLocks noGrp="1"/>
          </p:cNvSpPr>
          <p:nvPr>
            <p:ph type="ctrTitle" hasCustomPrompt="1"/>
          </p:nvPr>
        </p:nvSpPr>
        <p:spPr>
          <a:xfrm>
            <a:off x="382750" y="937321"/>
            <a:ext cx="8255000" cy="319880"/>
          </a:xfrm>
          <a:prstGeom prst="rect">
            <a:avLst/>
          </a:prstGeom>
          <a:solidFill>
            <a:srgbClr val="143080"/>
          </a:solidFill>
        </p:spPr>
        <p:txBody>
          <a:bodyPr anchor="ctr"/>
          <a:lstStyle>
            <a:lvl1pPr algn="l">
              <a:defRPr sz="1500" b="1" baseline="0">
                <a:solidFill>
                  <a:schemeClr val="bg1"/>
                </a:solidFill>
                <a:latin typeface="Arial" panose="020B0604020202020204"/>
                <a:cs typeface="Arial" panose="020B0604020202020204"/>
              </a:defRPr>
            </a:lvl1pPr>
          </a:lstStyle>
          <a:p>
            <a:r>
              <a:rPr lang="en-US" dirty="0"/>
              <a:t>ITEM - 1</a:t>
            </a:r>
          </a:p>
        </p:txBody>
      </p:sp>
      <p:sp>
        <p:nvSpPr>
          <p:cNvPr id="9" name="Title 1"/>
          <p:cNvSpPr txBox="1"/>
          <p:nvPr userDrawn="1"/>
        </p:nvSpPr>
        <p:spPr>
          <a:xfrm>
            <a:off x="971550" y="291653"/>
            <a:ext cx="7772400" cy="16203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900" dirty="0">
                <a:solidFill>
                  <a:srgbClr val="404040"/>
                </a:solidFill>
                <a:latin typeface="Arial" panose="020B0604020202020204"/>
                <a:cs typeface="Arial" panose="020B0604020202020204"/>
              </a:rPr>
              <a:t>TITLE SLIDE</a:t>
            </a:r>
          </a:p>
        </p:txBody>
      </p:sp>
      <p:sp>
        <p:nvSpPr>
          <p:cNvPr id="10" name="Content Placeholder 2"/>
          <p:cNvSpPr>
            <a:spLocks noGrp="1"/>
          </p:cNvSpPr>
          <p:nvPr>
            <p:ph idx="10"/>
          </p:nvPr>
        </p:nvSpPr>
        <p:spPr>
          <a:xfrm>
            <a:off x="4741692" y="1365151"/>
            <a:ext cx="3882008" cy="3394472"/>
          </a:xfrm>
          <a:prstGeom prst="rect">
            <a:avLst/>
          </a:prstGeom>
        </p:spPr>
        <p:txBody>
          <a:bodyPr/>
          <a:lstStyle>
            <a:lvl1pPr marL="177800" indent="-177800">
              <a:lnSpc>
                <a:spcPct val="120000"/>
              </a:lnSpc>
              <a:defRPr sz="1600" b="1">
                <a:solidFill>
                  <a:srgbClr val="262626"/>
                </a:solidFill>
                <a:latin typeface="Arial" panose="020B0604020202020204"/>
                <a:cs typeface="Arial" panose="020B0604020202020204"/>
              </a:defRPr>
            </a:lvl1pPr>
            <a:lvl2pPr marL="628650" indent="-171450">
              <a:lnSpc>
                <a:spcPct val="120000"/>
              </a:lnSpc>
              <a:defRPr sz="1500">
                <a:solidFill>
                  <a:srgbClr val="262626"/>
                </a:solidFill>
                <a:latin typeface="Arial" panose="020B0604020202020204"/>
                <a:cs typeface="Arial" panose="020B0604020202020204"/>
              </a:defRPr>
            </a:lvl2pPr>
            <a:lvl3pPr>
              <a:lnSpc>
                <a:spcPct val="120000"/>
              </a:lnSpc>
              <a:defRPr>
                <a:solidFill>
                  <a:srgbClr val="262626"/>
                </a:solidFill>
                <a:latin typeface="Arial" panose="020B0604020202020204"/>
                <a:cs typeface="Arial" panose="020B0604020202020204"/>
              </a:defRPr>
            </a:lvl3pPr>
            <a:lvl4pPr>
              <a:lnSpc>
                <a:spcPct val="120000"/>
              </a:lnSpc>
              <a:defRPr>
                <a:solidFill>
                  <a:srgbClr val="262626"/>
                </a:solidFill>
                <a:latin typeface="Arial" panose="020B0604020202020204"/>
                <a:cs typeface="Arial" panose="020B0604020202020204"/>
              </a:defRPr>
            </a:lvl4pPr>
            <a:lvl5pPr>
              <a:lnSpc>
                <a:spcPct val="120000"/>
              </a:lnSpc>
              <a:defRPr>
                <a:solidFill>
                  <a:srgbClr val="262626"/>
                </a:solidFill>
                <a:latin typeface="Arial" panose="020B0604020202020204"/>
                <a:cs typeface="Arial" panose="020B0604020202020204"/>
              </a:defRPr>
            </a:lvl5pPr>
          </a:lstStyle>
          <a:p>
            <a:pPr lvl="0"/>
            <a:r>
              <a:rPr lang="en-US" dirty="0"/>
              <a:t>Click to edit Master text styles</a:t>
            </a:r>
          </a:p>
          <a:p>
            <a:pPr lvl="1"/>
            <a:r>
              <a:rPr lang="en-US" dirty="0"/>
              <a:t>Second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PAGE IPKEY">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orrentfreak.com/images/premium.jpg" TargetMode="External"/><Relationship Id="rId2" Type="http://schemas.openxmlformats.org/officeDocument/2006/relationships/image" Target="../media/image7.jpg"/><Relationship Id="rId1" Type="http://schemas.openxmlformats.org/officeDocument/2006/relationships/slideLayout" Target="../slideLayouts/slideLayout3.xml"/><Relationship Id="rId4" Type="http://schemas.openxmlformats.org/officeDocument/2006/relationships/hyperlink" Target="https://torrentfreak.com/tiktok-blocks-z-library-hashtag-pending-piracy-investigation-221031/"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publishersweekly.com/pw/by-topic/industry-news/publisher-news/article/90944-authors-guild-applauds-arrest-indictment-of-major-e-book-pirates.html" TargetMode="External"/><Relationship Id="rId2" Type="http://schemas.openxmlformats.org/officeDocument/2006/relationships/hyperlink" Target="https://publishers.org/news/comment-from-lui-simpson-senior-vice-president-global-policy-for-the-association-of-american-publishers-aap-on-the-dojs-recent-action-in-the-z-library-case/"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www.justice.gov/usao-edny/pr/two-russian-nationals-charged-running-massive-e-book-piracy-website"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playwire.com/blog/adtech-landscape" TargetMode="External"/><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tagtoday.net/" TargetMode="External"/><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hyperlink" Target="https://www.white-bullet.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hyperlink" Target="https://mspoweruser.com/this-is-what-the-bing-chatbot-responses-look-like-with-ads/" TargetMode="External"/><Relationship Id="rId4" Type="http://schemas.openxmlformats.org/officeDocument/2006/relationships/hyperlink" Target="https://uk.pcmag.com/news/146197/prepare-to-see-more-ads-on-microsofts-ai-powered-bing-cha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hyperlink" Target="https://euipo.europa.eu/tunnel-web/secure/webdav/guest/document_library/observatory/documents/reports/2022_Online_advertising_IPR_Infringing_Websites_and_Apps_2021/2022_Online_advertising_IPR_Infringing_Websites_and_Apps_2021_FullR_en.pdf" TargetMode="Externa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euipo.europa.eu/tunnel-web/secure/webdav/guest/document_library/observatory/documents/reports/2021_Social_Media/2021_Social_Media_Discussion_Paper_FullR_en.pdf" TargetMode="External"/><Relationship Id="rId1" Type="http://schemas.openxmlformats.org/officeDocument/2006/relationships/slideLayout" Target="../slideLayouts/slideLayout3.xml"/><Relationship Id="rId5" Type="http://schemas.openxmlformats.org/officeDocument/2006/relationships/hyperlink" Target="https://www.liferaftinc.com/" TargetMode="Externa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euipo.europa.eu/tunnel-web/secure/webdav/guest/document_library/observatory/documents/reports/2021_Monitoring_and_analysing_social_media_in_relation_to_IPR_Infringement_Report/2021_Monitoring_and_analysing_social_media_in_relation_to_IPR_Infringement_Report_FullR_en.pdf" TargetMode="Externa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60126" y="2587082"/>
            <a:ext cx="3584842" cy="307777"/>
          </a:xfrm>
          <a:prstGeom prst="rect">
            <a:avLst/>
          </a:prstGeom>
          <a:noFill/>
        </p:spPr>
        <p:txBody>
          <a:bodyPr wrap="square" rtlCol="0">
            <a:spAutoFit/>
          </a:bodyPr>
          <a:lstStyle/>
          <a:p>
            <a:r>
              <a:rPr lang="en-US" sz="1400" spc="-40" dirty="0">
                <a:solidFill>
                  <a:schemeClr val="tx1">
                    <a:lumMod val="75000"/>
                    <a:lumOff val="25000"/>
                  </a:schemeClr>
                </a:solidFill>
                <a:latin typeface="Arial" panose="020B0604020202020204"/>
                <a:cs typeface="Arial" panose="020B0604020202020204"/>
              </a:rPr>
              <a:t>Pascal Hetzscholdt | Manila | 27-28 April 2023</a:t>
            </a:r>
          </a:p>
        </p:txBody>
      </p:sp>
      <p:sp>
        <p:nvSpPr>
          <p:cNvPr id="2" name="Title 1"/>
          <p:cNvSpPr>
            <a:spLocks noGrp="1"/>
          </p:cNvSpPr>
          <p:nvPr>
            <p:ph type="ctrTitle"/>
          </p:nvPr>
        </p:nvSpPr>
        <p:spPr>
          <a:xfrm>
            <a:off x="4660126" y="1585390"/>
            <a:ext cx="4483874" cy="763797"/>
          </a:xfrm>
          <a:prstGeom prst="rect">
            <a:avLst/>
          </a:prstGeom>
          <a:noFill/>
        </p:spPr>
        <p:txBody>
          <a:bodyPr vert="horz" anchor="t"/>
          <a:lstStyle/>
          <a:p>
            <a:r>
              <a:rPr lang="en-US" sz="2200" spc="-40" dirty="0">
                <a:solidFill>
                  <a:srgbClr val="143080"/>
                </a:solidFill>
                <a:ea typeface="+mn-ea"/>
              </a:rPr>
              <a:t>Day 2 Session 5</a:t>
            </a:r>
            <a:br>
              <a:rPr lang="en-US" sz="2200" spc="-40" dirty="0">
                <a:solidFill>
                  <a:srgbClr val="143080"/>
                </a:solidFill>
                <a:ea typeface="+mn-ea"/>
              </a:rPr>
            </a:br>
            <a:r>
              <a:rPr lang="en-US" sz="2200" spc="-40" dirty="0">
                <a:solidFill>
                  <a:srgbClr val="143080"/>
                </a:solidFill>
                <a:ea typeface="+mn-ea"/>
              </a:rPr>
              <a:t>The Use of Intermediary Services</a:t>
            </a:r>
            <a:br>
              <a:rPr lang="en-US" sz="2200" spc="-40" dirty="0">
                <a:solidFill>
                  <a:srgbClr val="143080"/>
                </a:solidFill>
                <a:ea typeface="+mn-ea"/>
              </a:rPr>
            </a:br>
            <a:r>
              <a:rPr lang="en-US" sz="2200" spc="-40" dirty="0">
                <a:solidFill>
                  <a:srgbClr val="143080"/>
                </a:solidFill>
                <a:ea typeface="+mn-ea"/>
              </a:rPr>
              <a:t>in IP Infringing Activities</a:t>
            </a:r>
            <a:endParaRPr lang="en-US" sz="2200" dirty="0">
              <a:solidFill>
                <a:srgbClr val="143080"/>
              </a:solidFill>
              <a:effectLst/>
            </a:endParaRPr>
          </a:p>
        </p:txBody>
      </p:sp>
      <p:pic>
        <p:nvPicPr>
          <p:cNvPr id="5" name="Picture 4"/>
          <p:cNvPicPr>
            <a:picLocks noChangeAspect="1"/>
          </p:cNvPicPr>
          <p:nvPr/>
        </p:nvPicPr>
        <p:blipFill>
          <a:blip r:embed="rId2"/>
          <a:stretch>
            <a:fillRect/>
          </a:stretch>
        </p:blipFill>
        <p:spPr>
          <a:xfrm>
            <a:off x="4398298" y="3948235"/>
            <a:ext cx="347404" cy="347404"/>
          </a:xfrm>
          <a:prstGeom prst="rect">
            <a:avLst/>
          </a:prstGeom>
        </p:spPr>
      </p:pic>
    </p:spTree>
    <p:extLst>
      <p:ext uri="{BB962C8B-B14F-4D97-AF65-F5344CB8AC3E}">
        <p14:creationId xmlns:p14="http://schemas.microsoft.com/office/powerpoint/2010/main" val="4227856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website&#10;&#10;Description automatically generated">
            <a:extLst>
              <a:ext uri="{FF2B5EF4-FFF2-40B4-BE49-F238E27FC236}">
                <a16:creationId xmlns:a16="http://schemas.microsoft.com/office/drawing/2014/main" id="{95F7C4DA-FA8C-E3C9-6EFE-9F2B1FD527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36061"/>
            <a:ext cx="4958255" cy="4871377"/>
          </a:xfrm>
          <a:prstGeom prst="rect">
            <a:avLst/>
          </a:prstGeom>
          <a:ln>
            <a:solidFill>
              <a:schemeClr val="accent1"/>
            </a:solidFill>
          </a:ln>
          <a:effectLst>
            <a:outerShdw blurRad="50800" dist="38100" dir="8100000" algn="tr" rotWithShape="0">
              <a:prstClr val="black">
                <a:alpha val="40000"/>
              </a:prstClr>
            </a:outerShdw>
          </a:effectLst>
        </p:spPr>
      </p:pic>
      <p:sp>
        <p:nvSpPr>
          <p:cNvPr id="4" name="TextBox 3">
            <a:extLst>
              <a:ext uri="{FF2B5EF4-FFF2-40B4-BE49-F238E27FC236}">
                <a16:creationId xmlns:a16="http://schemas.microsoft.com/office/drawing/2014/main" id="{142CC836-0406-D97A-6C03-CCEEF5E1387C}"/>
              </a:ext>
            </a:extLst>
          </p:cNvPr>
          <p:cNvSpPr txBox="1"/>
          <p:nvPr/>
        </p:nvSpPr>
        <p:spPr>
          <a:xfrm>
            <a:off x="6873765" y="3067484"/>
            <a:ext cx="1971986" cy="969496"/>
          </a:xfrm>
          <a:prstGeom prst="rect">
            <a:avLst/>
          </a:prstGeom>
        </p:spPr>
        <p:txBody>
          <a:bodyPr vert="horz" wrap="square" lIns="0" tIns="0" rIns="0" bIns="0" rtlCol="0">
            <a:spAutoFit/>
          </a:bodyPr>
          <a:lstStyle/>
          <a:p>
            <a:pPr algn="l"/>
            <a:r>
              <a:rPr lang="en-US" sz="900" dirty="0" err="1">
                <a:solidFill>
                  <a:srgbClr val="383838"/>
                </a:solidFill>
                <a:latin typeface="Arial" panose="020B0604020202020204" pitchFamily="34" charset="0"/>
                <a:cs typeface="Arial" panose="020B0604020202020204" pitchFamily="34" charset="0"/>
              </a:rPr>
              <a:t>Source: </a:t>
            </a:r>
            <a:r>
              <a:rPr lang="en-US" sz="900" dirty="0" err="1">
                <a:solidFill>
                  <a:srgbClr val="383838"/>
                </a:solidFill>
                <a:latin typeface="Arial" panose="020B0604020202020204" pitchFamily="34" charset="0"/>
                <a:cs typeface="Arial" panose="020B0604020202020204" pitchFamily="34" charset="0"/>
                <a:hlinkClick r:id="rId3"/>
              </a:rPr>
              <a:t>https://torrentfreak.com/images/premium.jpg</a:t>
            </a:r>
            <a:endParaRPr lang="en-US" sz="900" dirty="0" err="1">
              <a:solidFill>
                <a:srgbClr val="383838"/>
              </a:solidFill>
              <a:latin typeface="Arial" panose="020B0604020202020204" pitchFamily="34" charset="0"/>
              <a:cs typeface="Arial" panose="020B0604020202020204" pitchFamily="34" charset="0"/>
            </a:endParaRPr>
          </a:p>
          <a:p>
            <a:pPr algn="l"/>
            <a:endParaRPr lang="en-US" sz="900" dirty="0" err="1">
              <a:solidFill>
                <a:srgbClr val="383838"/>
              </a:solidFill>
              <a:latin typeface="Arial" panose="020B0604020202020204" pitchFamily="34" charset="0"/>
              <a:cs typeface="Arial" panose="020B0604020202020204" pitchFamily="34" charset="0"/>
            </a:endParaRPr>
          </a:p>
          <a:p>
            <a:pPr algn="l"/>
            <a:r>
              <a:rPr lang="en-US" sz="900" dirty="0" err="1">
                <a:solidFill>
                  <a:srgbClr val="383838"/>
                </a:solidFill>
                <a:latin typeface="Arial" panose="020B0604020202020204" pitchFamily="34" charset="0"/>
                <a:cs typeface="Arial" panose="020B0604020202020204" pitchFamily="34" charset="0"/>
                <a:hlinkClick r:id="rId4"/>
              </a:rPr>
              <a:t>https://torrentfreak.com/tiktok-blocks-z-library-hashtag-pending-piracy-investigation-221031/</a:t>
            </a:r>
            <a:endParaRPr lang="en-US" sz="900" dirty="0" err="1">
              <a:solidFill>
                <a:srgbClr val="3838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6876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1400">
                <a:solidFill>
                  <a:schemeClr val="accent6">
                    <a:lumMod val="75000"/>
                  </a:schemeClr>
                </a:solidFill>
              </a:rPr>
              <a:t>SESSION 5: THE USE OF INTERMEDIARY SERVICES IN IP INFRINGING ACTIVITIES</a:t>
            </a:r>
          </a:p>
        </p:txBody>
      </p:sp>
      <p:sp>
        <p:nvSpPr>
          <p:cNvPr id="6" name="TextBox 5">
            <a:extLst>
              <a:ext uri="{FF2B5EF4-FFF2-40B4-BE49-F238E27FC236}">
                <a16:creationId xmlns:a16="http://schemas.microsoft.com/office/drawing/2014/main" id="{E9A81EFE-BC11-E147-4EE5-77B1F0AF0AD7}"/>
              </a:ext>
            </a:extLst>
          </p:cNvPr>
          <p:cNvSpPr txBox="1"/>
          <p:nvPr/>
        </p:nvSpPr>
        <p:spPr>
          <a:xfrm>
            <a:off x="769225" y="1379841"/>
            <a:ext cx="7605549" cy="3278870"/>
          </a:xfrm>
          <a:prstGeom prst="rect">
            <a:avLst/>
          </a:prstGeom>
        </p:spPr>
        <p:txBody>
          <a:bodyPr vert="horz" wrap="square" lIns="0" tIns="0" rIns="0" bIns="0" rtlCol="0">
            <a:noAutofit/>
          </a:bodyPr>
          <a:lstStyle/>
          <a:p>
            <a:r>
              <a:rPr lang="en-GB" sz="1000">
                <a:effectLst/>
                <a:latin typeface="Arial" panose="020B0604020202020204" pitchFamily="34" charset="0"/>
                <a:ea typeface="Calibri" panose="020F0502020204030204" pitchFamily="34" charset="0"/>
                <a:cs typeface="Arial" panose="020B0604020202020204" pitchFamily="34" charset="0"/>
              </a:rPr>
              <a:t>“We applaud the Department of Justice for taking decisive action against the operators of Z-Library. There is a growing — and </a:t>
            </a:r>
          </a:p>
          <a:p>
            <a:r>
              <a:rPr lang="en-GB" sz="1000">
                <a:effectLst/>
                <a:latin typeface="Arial" panose="020B0604020202020204" pitchFamily="34" charset="0"/>
                <a:ea typeface="Calibri" panose="020F0502020204030204" pitchFamily="34" charset="0"/>
                <a:cs typeface="Arial" panose="020B0604020202020204" pitchFamily="34" charset="0"/>
              </a:rPr>
              <a:t>disturbing — trend of pirate operations masquerading as libraries to manipulate and evade the law. </a:t>
            </a:r>
            <a:r>
              <a:rPr lang="en-GB" sz="1000">
                <a:effectLst/>
                <a:highlight>
                  <a:srgbClr val="FFFF00"/>
                </a:highlight>
                <a:latin typeface="Arial" panose="020B0604020202020204" pitchFamily="34" charset="0"/>
                <a:ea typeface="Calibri" panose="020F0502020204030204" pitchFamily="34" charset="0"/>
                <a:cs typeface="Arial" panose="020B0604020202020204" pitchFamily="34" charset="0"/>
              </a:rPr>
              <a:t>This action sends a clear </a:t>
            </a:r>
          </a:p>
          <a:p>
            <a:r>
              <a:rPr lang="en-GB" sz="1000">
                <a:effectLst/>
                <a:highlight>
                  <a:srgbClr val="FFFF00"/>
                </a:highlight>
                <a:latin typeface="Arial" panose="020B0604020202020204" pitchFamily="34" charset="0"/>
                <a:ea typeface="Calibri" panose="020F0502020204030204" pitchFamily="34" charset="0"/>
                <a:cs typeface="Arial" panose="020B0604020202020204" pitchFamily="34" charset="0"/>
              </a:rPr>
              <a:t>message that industrial scale infringement will not be tolerated, no matter what the perpetrators call themselves. We are grateful </a:t>
            </a:r>
          </a:p>
          <a:p>
            <a:r>
              <a:rPr lang="en-GB" sz="1000">
                <a:effectLst/>
                <a:highlight>
                  <a:srgbClr val="FFFF00"/>
                </a:highlight>
                <a:latin typeface="Arial" panose="020B0604020202020204" pitchFamily="34" charset="0"/>
                <a:ea typeface="Calibri" panose="020F0502020204030204" pitchFamily="34" charset="0"/>
                <a:cs typeface="Arial" panose="020B0604020202020204" pitchFamily="34" charset="0"/>
              </a:rPr>
              <a:t>for the hard work of the FBI, as well as the Authors Guild and the UK Publishers Association, in stopping this infringing enterprise.” </a:t>
            </a:r>
          </a:p>
          <a:p>
            <a:pPr marL="285750" indent="-285750">
              <a:buFontTx/>
              <a:buChar char="-"/>
            </a:pPr>
            <a:r>
              <a:rPr lang="en-GB" sz="1000">
                <a:effectLst/>
                <a:latin typeface="Arial" panose="020B0604020202020204" pitchFamily="34" charset="0"/>
                <a:ea typeface="Calibri" panose="020F0502020204030204" pitchFamily="34" charset="0"/>
                <a:cs typeface="Arial" panose="020B0604020202020204" pitchFamily="34" charset="0"/>
              </a:rPr>
              <a:t>Lui Simpson, Senior Vice President, Global Policy for the Association of American Publishers (AAP), on the DOJ’s Recent Action </a:t>
            </a:r>
          </a:p>
          <a:p>
            <a:r>
              <a:rPr lang="en-GB" sz="1000">
                <a:effectLst/>
                <a:latin typeface="Arial" panose="020B0604020202020204" pitchFamily="34" charset="0"/>
                <a:ea typeface="Calibri" panose="020F0502020204030204" pitchFamily="34" charset="0"/>
                <a:cs typeface="Arial" panose="020B0604020202020204" pitchFamily="34" charset="0"/>
              </a:rPr>
              <a:t>in the Z Library Case</a:t>
            </a:r>
          </a:p>
          <a:p>
            <a:r>
              <a:rPr lang="en-GB" sz="1000" u="sng">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https://publishers.org/news/comment-from-lui-simpson-senior-vice-president-global-policy-for-the-association-of-american-publishers-aap-on-the-dojs-recent-action-in-the-z-library-case/</a:t>
            </a:r>
            <a:r>
              <a:rPr lang="en-GB" sz="1000">
                <a:effectLst/>
                <a:latin typeface="Arial" panose="020B0604020202020204" pitchFamily="34" charset="0"/>
                <a:ea typeface="Calibri" panose="020F0502020204030204" pitchFamily="34" charset="0"/>
                <a:cs typeface="Arial" panose="020B0604020202020204" pitchFamily="34" charset="0"/>
              </a:rPr>
              <a:t> </a:t>
            </a:r>
          </a:p>
          <a:p>
            <a:r>
              <a:rPr lang="en-GB" sz="1000">
                <a:effectLst/>
                <a:latin typeface="Arial" panose="020B0604020202020204" pitchFamily="34" charset="0"/>
                <a:ea typeface="Calibri" panose="020F0502020204030204" pitchFamily="34" charset="0"/>
                <a:cs typeface="Arial" panose="020B0604020202020204" pitchFamily="34" charset="0"/>
              </a:rPr>
              <a:t> </a:t>
            </a:r>
          </a:p>
          <a:p>
            <a:r>
              <a:rPr lang="en-GB" sz="1000">
                <a:effectLst/>
                <a:latin typeface="Arial" panose="020B0604020202020204" pitchFamily="34" charset="0"/>
                <a:ea typeface="Calibri" panose="020F0502020204030204" pitchFamily="34" charset="0"/>
                <a:cs typeface="Arial" panose="020B0604020202020204" pitchFamily="34" charset="0"/>
              </a:rPr>
              <a:t>“The arrest and indictment of Z-Library operators is one of the biggest breakthroughs in the fight against online criminal e-book piracy </a:t>
            </a:r>
          </a:p>
          <a:p>
            <a:r>
              <a:rPr lang="en-GB" sz="1000">
                <a:effectLst/>
                <a:latin typeface="Arial" panose="020B0604020202020204" pitchFamily="34" charset="0"/>
                <a:ea typeface="Calibri" panose="020F0502020204030204" pitchFamily="34" charset="0"/>
                <a:cs typeface="Arial" panose="020B0604020202020204" pitchFamily="34" charset="0"/>
              </a:rPr>
              <a:t>to date,” said Authors Guild CEO Mary Rasenberger, in a statement thanking the U.S. Attorney’s Office for the Eastern District of </a:t>
            </a:r>
          </a:p>
          <a:p>
            <a:r>
              <a:rPr lang="en-GB" sz="1000">
                <a:effectLst/>
                <a:latin typeface="Arial" panose="020B0604020202020204" pitchFamily="34" charset="0"/>
                <a:ea typeface="Calibri" panose="020F0502020204030204" pitchFamily="34" charset="0"/>
                <a:cs typeface="Arial" panose="020B0604020202020204" pitchFamily="34" charset="0"/>
              </a:rPr>
              <a:t>New York and to the FBI for shutting down the site and arresting the principals.</a:t>
            </a:r>
            <a:r>
              <a:rPr lang="en-GB" sz="1000">
                <a:latin typeface="Arial" panose="020B0604020202020204" pitchFamily="34" charset="0"/>
                <a:ea typeface="Calibri" panose="020F0502020204030204" pitchFamily="34" charset="0"/>
                <a:cs typeface="Arial" panose="020B0604020202020204" pitchFamily="34" charset="0"/>
              </a:rPr>
              <a:t> </a:t>
            </a:r>
            <a:r>
              <a:rPr lang="en-GB" sz="1000">
                <a:effectLst/>
                <a:latin typeface="Arial" panose="020B0604020202020204" pitchFamily="34" charset="0"/>
                <a:ea typeface="Calibri" panose="020F0502020204030204" pitchFamily="34" charset="0"/>
                <a:cs typeface="Arial" panose="020B0604020202020204" pitchFamily="34" charset="0"/>
              </a:rPr>
              <a:t>“While we are heartened by the takedown and the </a:t>
            </a:r>
          </a:p>
          <a:p>
            <a:r>
              <a:rPr lang="en-GB" sz="1000">
                <a:effectLst/>
                <a:latin typeface="Arial" panose="020B0604020202020204" pitchFamily="34" charset="0"/>
                <a:ea typeface="Calibri" panose="020F0502020204030204" pitchFamily="34" charset="0"/>
                <a:cs typeface="Arial" panose="020B0604020202020204" pitchFamily="34" charset="0"/>
              </a:rPr>
              <a:t>resulting reduction in harm to authors, we are not unsympathetic to the plight of those college and other students who have perhaps </a:t>
            </a:r>
          </a:p>
          <a:p>
            <a:r>
              <a:rPr lang="en-GB" sz="1000">
                <a:effectLst/>
                <a:latin typeface="Arial" panose="020B0604020202020204" pitchFamily="34" charset="0"/>
                <a:ea typeface="Calibri" panose="020F0502020204030204" pitchFamily="34" charset="0"/>
                <a:cs typeface="Arial" panose="020B0604020202020204" pitchFamily="34" charset="0"/>
              </a:rPr>
              <a:t>felt forced to resort to such illegal pirate websites and other free sources of textbooks to help them manage the extremely high cost </a:t>
            </a:r>
          </a:p>
          <a:p>
            <a:r>
              <a:rPr lang="en-GB" sz="1000">
                <a:effectLst/>
                <a:latin typeface="Arial" panose="020B0604020202020204" pitchFamily="34" charset="0"/>
                <a:ea typeface="Calibri" panose="020F0502020204030204" pitchFamily="34" charset="0"/>
                <a:cs typeface="Arial" panose="020B0604020202020204" pitchFamily="34" charset="0"/>
              </a:rPr>
              <a:t>of higher education," Rasenberger said. "However, these students’ anger is misdirected. </a:t>
            </a:r>
            <a:r>
              <a:rPr lang="en-GB" sz="1000">
                <a:effectLst/>
                <a:highlight>
                  <a:srgbClr val="FFFF00"/>
                </a:highlight>
                <a:latin typeface="Arial" panose="020B0604020202020204" pitchFamily="34" charset="0"/>
                <a:ea typeface="Calibri" panose="020F0502020204030204" pitchFamily="34" charset="0"/>
                <a:cs typeface="Arial" panose="020B0604020202020204" pitchFamily="34" charset="0"/>
              </a:rPr>
              <a:t>The exorbitant cost of education should not </a:t>
            </a:r>
          </a:p>
          <a:p>
            <a:r>
              <a:rPr lang="en-GB" sz="1000">
                <a:effectLst/>
                <a:highlight>
                  <a:srgbClr val="FFFF00"/>
                </a:highlight>
                <a:latin typeface="Arial" panose="020B0604020202020204" pitchFamily="34" charset="0"/>
                <a:ea typeface="Calibri" panose="020F0502020204030204" pitchFamily="34" charset="0"/>
                <a:cs typeface="Arial" panose="020B0604020202020204" pitchFamily="34" charset="0"/>
              </a:rPr>
              <a:t>be borne by authors and publishers but by the universities, and it should not be used to justify reliance on foreign criminals for </a:t>
            </a:r>
          </a:p>
          <a:p>
            <a:r>
              <a:rPr lang="en-GB" sz="1000">
                <a:effectLst/>
                <a:highlight>
                  <a:srgbClr val="FFFF00"/>
                </a:highlight>
                <a:latin typeface="Arial" panose="020B0604020202020204" pitchFamily="34" charset="0"/>
                <a:ea typeface="Calibri" panose="020F0502020204030204" pitchFamily="34" charset="0"/>
                <a:cs typeface="Arial" panose="020B0604020202020204" pitchFamily="34" charset="0"/>
              </a:rPr>
              <a:t>textbooks or to trivialize the immense personal and economic harm Z-Library was causing authors who are trying to make a living </a:t>
            </a:r>
          </a:p>
          <a:p>
            <a:r>
              <a:rPr lang="en-GB" sz="1000">
                <a:effectLst/>
                <a:highlight>
                  <a:srgbClr val="FFFF00"/>
                </a:highlight>
                <a:latin typeface="Arial" panose="020B0604020202020204" pitchFamily="34" charset="0"/>
                <a:ea typeface="Calibri" panose="020F0502020204030204" pitchFamily="34" charset="0"/>
                <a:cs typeface="Arial" panose="020B0604020202020204" pitchFamily="34" charset="0"/>
              </a:rPr>
              <a:t>under increasingly difficult and hostile economic circumstances.”</a:t>
            </a:r>
          </a:p>
          <a:p>
            <a:r>
              <a:rPr lang="en-GB" sz="1000" u="sng">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https://www.publishersweekly.com/pw/by-topic/industry-news/publisher-news/article/90944-authors-guild-applauds-arrest-indictment-of-major-e-book-pirates.html</a:t>
            </a:r>
            <a:r>
              <a:rPr lang="en-GB" sz="1000">
                <a:effectLst/>
                <a:latin typeface="Arial" panose="020B0604020202020204" pitchFamily="34" charset="0"/>
                <a:cs typeface="Arial" panose="020B0604020202020204" pitchFamily="34" charset="0"/>
              </a:rPr>
              <a:t> </a:t>
            </a:r>
            <a:endParaRPr lang="en-US" sz="1000" dirty="0" err="1">
              <a:solidFill>
                <a:srgbClr val="383838"/>
              </a:solidFill>
              <a:latin typeface="Arial" panose="020B0604020202020204" pitchFamily="34" charset="0"/>
              <a:cs typeface="Arial" panose="020B0604020202020204" pitchFamily="34" charset="0"/>
            </a:endParaRPr>
          </a:p>
          <a:p>
            <a:endParaRPr lang="en-US" sz="1000" dirty="0" err="1">
              <a:solidFill>
                <a:srgbClr val="383838"/>
              </a:solidFill>
              <a:latin typeface="Arial" panose="020B0604020202020204" pitchFamily="34" charset="0"/>
              <a:cs typeface="Arial" panose="020B0604020202020204" pitchFamily="34" charset="0"/>
            </a:endParaRPr>
          </a:p>
          <a:p>
            <a:endParaRPr lang="en-US" sz="1000" dirty="0" err="1">
              <a:solidFill>
                <a:srgbClr val="383838"/>
              </a:solidFill>
              <a:latin typeface="Arial" panose="020B0604020202020204" pitchFamily="34" charset="0"/>
              <a:cs typeface="Arial" panose="020B0604020202020204" pitchFamily="34" charset="0"/>
            </a:endParaRPr>
          </a:p>
          <a:p>
            <a:endParaRPr lang="en-US" sz="1000" dirty="0" err="1">
              <a:solidFill>
                <a:srgbClr val="3838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228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1400">
                <a:solidFill>
                  <a:schemeClr val="accent6">
                    <a:lumMod val="75000"/>
                  </a:schemeClr>
                </a:solidFill>
              </a:rPr>
              <a:t>SESSION 5: THE USE OF INTERMEDIARY SERVICES IN IP INFRINGING ACTIVITIES</a:t>
            </a:r>
          </a:p>
        </p:txBody>
      </p:sp>
      <p:sp>
        <p:nvSpPr>
          <p:cNvPr id="6" name="TextBox 5">
            <a:extLst>
              <a:ext uri="{FF2B5EF4-FFF2-40B4-BE49-F238E27FC236}">
                <a16:creationId xmlns:a16="http://schemas.microsoft.com/office/drawing/2014/main" id="{E9A81EFE-BC11-E147-4EE5-77B1F0AF0AD7}"/>
              </a:ext>
            </a:extLst>
          </p:cNvPr>
          <p:cNvSpPr txBox="1"/>
          <p:nvPr/>
        </p:nvSpPr>
        <p:spPr>
          <a:xfrm>
            <a:off x="769225" y="1379841"/>
            <a:ext cx="7605549" cy="3278870"/>
          </a:xfrm>
          <a:prstGeom prst="rect">
            <a:avLst/>
          </a:prstGeom>
        </p:spPr>
        <p:txBody>
          <a:bodyPr vert="horz" wrap="square" lIns="0" tIns="0" rIns="0" bIns="0" rtlCol="0">
            <a:noAutofit/>
          </a:bodyPr>
          <a:lstStyle/>
          <a:p>
            <a:r>
              <a:rPr lang="en-GB" sz="1400">
                <a:effectLst/>
                <a:latin typeface="Arial" panose="020B0604020202020204" pitchFamily="34" charset="0"/>
                <a:ea typeface="Calibri" panose="020F0502020204030204" pitchFamily="34" charset="0"/>
                <a:cs typeface="Arial" panose="020B0604020202020204" pitchFamily="34" charset="0"/>
              </a:rPr>
              <a:t>“As alleged, the defendants profited illegally off work they stole, often uploading works within mere hours of publication, and in the process victimized authors, publishers and booksellers,” stated United States Attorney Peace. </a:t>
            </a:r>
          </a:p>
          <a:p>
            <a:r>
              <a:rPr lang="en-GB" sz="1400">
                <a:effectLst/>
                <a:latin typeface="Arial" panose="020B0604020202020204" pitchFamily="34" charset="0"/>
                <a:ea typeface="Calibri" panose="020F0502020204030204" pitchFamily="34" charset="0"/>
                <a:cs typeface="Arial" panose="020B0604020202020204" pitchFamily="34" charset="0"/>
              </a:rPr>
              <a:t/>
            </a:r>
            <a:br>
              <a:rPr lang="en-GB" sz="1400">
                <a:effectLst/>
                <a:latin typeface="Arial" panose="020B0604020202020204" pitchFamily="34" charset="0"/>
                <a:ea typeface="Calibri" panose="020F0502020204030204" pitchFamily="34" charset="0"/>
                <a:cs typeface="Arial" panose="020B0604020202020204" pitchFamily="34" charset="0"/>
              </a:rPr>
            </a:br>
            <a:r>
              <a:rPr lang="en-GB" sz="1400">
                <a:effectLst/>
                <a:highlight>
                  <a:srgbClr val="FFFF00"/>
                </a:highlight>
                <a:latin typeface="Arial" panose="020B0604020202020204" pitchFamily="34" charset="0"/>
                <a:ea typeface="Calibri" panose="020F0502020204030204" pitchFamily="34" charset="0"/>
                <a:cs typeface="Arial" panose="020B0604020202020204" pitchFamily="34" charset="0"/>
              </a:rPr>
              <a:t>“This Office is committed to protecting the intellectual property rights that enable creative and artistic expression, and holding individuals accountable for threatening those rights. The defendants are alleged to have operated a website for over a decade whose central purpose was providing stolen intellectual property, in violation of copyright laws. </a:t>
            </a:r>
          </a:p>
          <a:p>
            <a:r>
              <a:rPr lang="en-GB" sz="1400">
                <a:effectLst/>
                <a:latin typeface="Arial" panose="020B0604020202020204" pitchFamily="34" charset="0"/>
                <a:ea typeface="Calibri" panose="020F0502020204030204" pitchFamily="34" charset="0"/>
                <a:cs typeface="Arial" panose="020B0604020202020204" pitchFamily="34" charset="0"/>
              </a:rPr>
              <a:t> </a:t>
            </a:r>
            <a:br>
              <a:rPr lang="en-GB" sz="1400">
                <a:effectLst/>
                <a:latin typeface="Arial" panose="020B0604020202020204" pitchFamily="34" charset="0"/>
                <a:ea typeface="Calibri" panose="020F0502020204030204" pitchFamily="34" charset="0"/>
                <a:cs typeface="Arial" panose="020B0604020202020204" pitchFamily="34" charset="0"/>
              </a:rPr>
            </a:br>
            <a:r>
              <a:rPr lang="en-GB" sz="1400">
                <a:effectLst/>
                <a:latin typeface="Arial" panose="020B0604020202020204" pitchFamily="34" charset="0"/>
                <a:ea typeface="Calibri" panose="020F0502020204030204" pitchFamily="34" charset="0"/>
                <a:cs typeface="Arial" panose="020B0604020202020204" pitchFamily="34" charset="0"/>
              </a:rPr>
              <a:t>Intellectual property theft crimes deprive their victims of both ingenuity and hard-earned revenue. The FBI is determined to ensure those willing to steal and profit from the creativity of others are stopped and made to face the consequences in the criminal justice system.”  </a:t>
            </a:r>
          </a:p>
          <a:p>
            <a:r>
              <a:rPr lang="en-GB" sz="1400" u="sng">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https://www.justice.gov/usao-edny/pr/two-russian-nationals-charged-running-massive-e-book-piracy-website</a:t>
            </a:r>
            <a:r>
              <a:rPr lang="en-GB" sz="1400">
                <a:effectLst/>
                <a:latin typeface="Arial" panose="020B0604020202020204" pitchFamily="34" charset="0"/>
                <a:ea typeface="Calibri" panose="020F0502020204030204" pitchFamily="34" charset="0"/>
                <a:cs typeface="Arial" panose="020B0604020202020204" pitchFamily="34" charset="0"/>
              </a:rPr>
              <a:t> </a:t>
            </a:r>
          </a:p>
          <a:p>
            <a:endParaRPr lang="en-US" sz="1200" dirty="0" err="1">
              <a:solidFill>
                <a:srgbClr val="383838"/>
              </a:solidFill>
              <a:latin typeface="Arial" panose="020B0604020202020204" pitchFamily="34" charset="0"/>
              <a:cs typeface="Arial" panose="020B0604020202020204" pitchFamily="34" charset="0"/>
            </a:endParaRPr>
          </a:p>
          <a:p>
            <a:endParaRPr lang="en-US" sz="1000" dirty="0" err="1">
              <a:solidFill>
                <a:srgbClr val="383838"/>
              </a:solidFill>
              <a:latin typeface="Arial" panose="020B0604020202020204" pitchFamily="34" charset="0"/>
              <a:cs typeface="Arial" panose="020B0604020202020204" pitchFamily="34" charset="0"/>
            </a:endParaRPr>
          </a:p>
          <a:p>
            <a:endParaRPr lang="en-US" sz="1000" dirty="0" err="1">
              <a:solidFill>
                <a:srgbClr val="3838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6109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1400">
                <a:solidFill>
                  <a:schemeClr val="accent6">
                    <a:lumMod val="75000"/>
                  </a:schemeClr>
                </a:solidFill>
              </a:rPr>
              <a:t>SESSION 5: THE USE OF INTERMEDIARY SERVICES IN IP INFRINGING ACTIVITIES</a:t>
            </a:r>
          </a:p>
        </p:txBody>
      </p:sp>
      <p:pic>
        <p:nvPicPr>
          <p:cNvPr id="4" name="Picture 3" descr="Graphical user interface, application&#10;&#10;Description automatically generated">
            <a:extLst>
              <a:ext uri="{FF2B5EF4-FFF2-40B4-BE49-F238E27FC236}">
                <a16:creationId xmlns:a16="http://schemas.microsoft.com/office/drawing/2014/main" id="{98C95EEF-0834-FB15-3755-E1A0283C0ABB}"/>
              </a:ext>
            </a:extLst>
          </p:cNvPr>
          <p:cNvPicPr>
            <a:picLocks noChangeAspect="1"/>
          </p:cNvPicPr>
          <p:nvPr/>
        </p:nvPicPr>
        <p:blipFill>
          <a:blip r:embed="rId2"/>
          <a:stretch>
            <a:fillRect/>
          </a:stretch>
        </p:blipFill>
        <p:spPr>
          <a:xfrm>
            <a:off x="2055431" y="1244087"/>
            <a:ext cx="4558204" cy="3231102"/>
          </a:xfrm>
          <a:prstGeom prst="rect">
            <a:avLst/>
          </a:prstGeom>
        </p:spPr>
      </p:pic>
      <p:sp>
        <p:nvSpPr>
          <p:cNvPr id="5" name="TextBox 4">
            <a:extLst>
              <a:ext uri="{FF2B5EF4-FFF2-40B4-BE49-F238E27FC236}">
                <a16:creationId xmlns:a16="http://schemas.microsoft.com/office/drawing/2014/main" id="{AF53B70A-B8AA-8E30-8987-D3FAB6995D85}"/>
              </a:ext>
            </a:extLst>
          </p:cNvPr>
          <p:cNvSpPr txBox="1"/>
          <p:nvPr/>
        </p:nvSpPr>
        <p:spPr>
          <a:xfrm>
            <a:off x="1899744" y="4422374"/>
            <a:ext cx="4999125" cy="369332"/>
          </a:xfrm>
          <a:prstGeom prst="rect">
            <a:avLst/>
          </a:prstGeom>
          <a:noFill/>
        </p:spPr>
        <p:txBody>
          <a:bodyPr wrap="none" rtlCol="0">
            <a:spAutoFit/>
          </a:bodyPr>
          <a:lstStyle/>
          <a:p>
            <a:r>
              <a:rPr lang="en-US">
                <a:hlinkClick r:id="rId3"/>
              </a:rPr>
              <a:t>https://www.playwire.com/blog/adtech-landscape</a:t>
            </a:r>
            <a:r>
              <a:rPr lang="en-US"/>
              <a:t> </a:t>
            </a:r>
          </a:p>
        </p:txBody>
      </p:sp>
      <p:sp>
        <p:nvSpPr>
          <p:cNvPr id="3" name="TextBox 2">
            <a:extLst>
              <a:ext uri="{FF2B5EF4-FFF2-40B4-BE49-F238E27FC236}">
                <a16:creationId xmlns:a16="http://schemas.microsoft.com/office/drawing/2014/main" id="{93362301-2BFB-41B2-8B28-A4F8B894C71A}"/>
              </a:ext>
            </a:extLst>
          </p:cNvPr>
          <p:cNvSpPr txBox="1"/>
          <p:nvPr/>
        </p:nvSpPr>
        <p:spPr>
          <a:xfrm>
            <a:off x="302150" y="2456953"/>
            <a:ext cx="1609158" cy="923330"/>
          </a:xfrm>
          <a:prstGeom prst="rect">
            <a:avLst/>
          </a:prstGeom>
          <a:noFill/>
        </p:spPr>
        <p:txBody>
          <a:bodyPr wrap="none" rtlCol="0">
            <a:spAutoFit/>
          </a:bodyPr>
          <a:lstStyle/>
          <a:p>
            <a:r>
              <a:rPr lang="en-US"/>
              <a:t>The complexity</a:t>
            </a:r>
            <a:br>
              <a:rPr lang="en-US"/>
            </a:br>
            <a:r>
              <a:rPr lang="en-US"/>
              <a:t>of the ad tech</a:t>
            </a:r>
            <a:br>
              <a:rPr lang="en-US"/>
            </a:br>
            <a:r>
              <a:rPr lang="en-US"/>
              <a:t>landscape</a:t>
            </a:r>
          </a:p>
        </p:txBody>
      </p:sp>
    </p:spTree>
    <p:extLst>
      <p:ext uri="{BB962C8B-B14F-4D97-AF65-F5344CB8AC3E}">
        <p14:creationId xmlns:p14="http://schemas.microsoft.com/office/powerpoint/2010/main" val="3276138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1400">
                <a:solidFill>
                  <a:schemeClr val="accent6">
                    <a:lumMod val="75000"/>
                  </a:schemeClr>
                </a:solidFill>
              </a:rPr>
              <a:t>SESSION 5: THE USE OF INTERMEDIARY SERVICES IN IP INFRINGING ACTIVITIES</a:t>
            </a:r>
          </a:p>
        </p:txBody>
      </p:sp>
      <p:pic>
        <p:nvPicPr>
          <p:cNvPr id="4" name="Picture 3" descr="Graphical user interface, website&#10;&#10;Description automatically generated">
            <a:extLst>
              <a:ext uri="{FF2B5EF4-FFF2-40B4-BE49-F238E27FC236}">
                <a16:creationId xmlns:a16="http://schemas.microsoft.com/office/drawing/2014/main" id="{031711E3-E576-CE01-B26D-1C8DE1BA665A}"/>
              </a:ext>
            </a:extLst>
          </p:cNvPr>
          <p:cNvPicPr>
            <a:picLocks noChangeAspect="1"/>
          </p:cNvPicPr>
          <p:nvPr/>
        </p:nvPicPr>
        <p:blipFill>
          <a:blip r:embed="rId2"/>
          <a:stretch>
            <a:fillRect/>
          </a:stretch>
        </p:blipFill>
        <p:spPr>
          <a:xfrm>
            <a:off x="719311" y="1302610"/>
            <a:ext cx="3663501" cy="3082454"/>
          </a:xfrm>
          <a:prstGeom prst="rect">
            <a:avLst/>
          </a:prstGeom>
        </p:spPr>
      </p:pic>
      <p:sp>
        <p:nvSpPr>
          <p:cNvPr id="5" name="TextBox 4">
            <a:extLst>
              <a:ext uri="{FF2B5EF4-FFF2-40B4-BE49-F238E27FC236}">
                <a16:creationId xmlns:a16="http://schemas.microsoft.com/office/drawing/2014/main" id="{95CD90A7-6F23-01E1-026A-20B4070D28B7}"/>
              </a:ext>
            </a:extLst>
          </p:cNvPr>
          <p:cNvSpPr txBox="1"/>
          <p:nvPr/>
        </p:nvSpPr>
        <p:spPr>
          <a:xfrm>
            <a:off x="1048407" y="4385064"/>
            <a:ext cx="2670155" cy="369332"/>
          </a:xfrm>
          <a:prstGeom prst="rect">
            <a:avLst/>
          </a:prstGeom>
          <a:noFill/>
        </p:spPr>
        <p:txBody>
          <a:bodyPr wrap="none" rtlCol="0">
            <a:spAutoFit/>
          </a:bodyPr>
          <a:lstStyle/>
          <a:p>
            <a:r>
              <a:rPr lang="en-US">
                <a:hlinkClick r:id="rId3"/>
              </a:rPr>
              <a:t>https://www.tagtoday.net</a:t>
            </a:r>
            <a:r>
              <a:rPr lang="en-US"/>
              <a:t> </a:t>
            </a:r>
          </a:p>
        </p:txBody>
      </p:sp>
      <p:sp>
        <p:nvSpPr>
          <p:cNvPr id="7" name="TextBox 6">
            <a:extLst>
              <a:ext uri="{FF2B5EF4-FFF2-40B4-BE49-F238E27FC236}">
                <a16:creationId xmlns:a16="http://schemas.microsoft.com/office/drawing/2014/main" id="{0E03DC4F-76BB-311F-95F5-7E4A4788BA61}"/>
              </a:ext>
            </a:extLst>
          </p:cNvPr>
          <p:cNvSpPr txBox="1"/>
          <p:nvPr/>
        </p:nvSpPr>
        <p:spPr>
          <a:xfrm>
            <a:off x="5228369" y="4385064"/>
            <a:ext cx="3093347" cy="369332"/>
          </a:xfrm>
          <a:prstGeom prst="rect">
            <a:avLst/>
          </a:prstGeom>
          <a:noFill/>
        </p:spPr>
        <p:txBody>
          <a:bodyPr wrap="none" rtlCol="0">
            <a:spAutoFit/>
          </a:bodyPr>
          <a:lstStyle/>
          <a:p>
            <a:r>
              <a:rPr lang="en-US">
                <a:hlinkClick r:id="rId4"/>
              </a:rPr>
              <a:t>https://www.white-bullet.com</a:t>
            </a:r>
            <a:r>
              <a:rPr lang="en-US"/>
              <a:t> </a:t>
            </a:r>
          </a:p>
        </p:txBody>
      </p:sp>
      <p:pic>
        <p:nvPicPr>
          <p:cNvPr id="9" name="Picture 8" descr="Graphical user interface, website&#10;&#10;Description automatically generated">
            <a:extLst>
              <a:ext uri="{FF2B5EF4-FFF2-40B4-BE49-F238E27FC236}">
                <a16:creationId xmlns:a16="http://schemas.microsoft.com/office/drawing/2014/main" id="{CC95DF8B-C8F6-3A76-65A6-6689D92410BF}"/>
              </a:ext>
            </a:extLst>
          </p:cNvPr>
          <p:cNvPicPr>
            <a:picLocks noChangeAspect="1"/>
          </p:cNvPicPr>
          <p:nvPr/>
        </p:nvPicPr>
        <p:blipFill>
          <a:blip r:embed="rId5"/>
          <a:stretch>
            <a:fillRect/>
          </a:stretch>
        </p:blipFill>
        <p:spPr>
          <a:xfrm>
            <a:off x="4854382" y="1302610"/>
            <a:ext cx="3680168" cy="3133419"/>
          </a:xfrm>
          <a:prstGeom prst="rect">
            <a:avLst/>
          </a:prstGeom>
        </p:spPr>
      </p:pic>
    </p:spTree>
    <p:extLst>
      <p:ext uri="{BB962C8B-B14F-4D97-AF65-F5344CB8AC3E}">
        <p14:creationId xmlns:p14="http://schemas.microsoft.com/office/powerpoint/2010/main" val="25852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1400">
                <a:solidFill>
                  <a:schemeClr val="accent6">
                    <a:lumMod val="75000"/>
                  </a:schemeClr>
                </a:solidFill>
              </a:rPr>
              <a:t>SESSION 5: THE USE OF INTERMEDIARY SERVICES IN IP INFRINGING ACTIVITIES</a:t>
            </a:r>
          </a:p>
        </p:txBody>
      </p:sp>
      <p:pic>
        <p:nvPicPr>
          <p:cNvPr id="2050" name="Picture 2" descr="This is what the Bing chatbot responses look like with ads">
            <a:extLst>
              <a:ext uri="{FF2B5EF4-FFF2-40B4-BE49-F238E27FC236}">
                <a16:creationId xmlns:a16="http://schemas.microsoft.com/office/drawing/2014/main" id="{7779E689-A5EE-3B8A-F46E-9B635DAD45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750" y="1592126"/>
            <a:ext cx="3414183" cy="2623803"/>
          </a:xfrm>
          <a:prstGeom prst="rect">
            <a:avLst/>
          </a:prstGeom>
          <a:noFill/>
          <a:ln>
            <a:solidFill>
              <a:schemeClr val="accent1"/>
            </a:solid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5" descr="Text&#10;&#10;Description automatically generated with low confidence">
            <a:extLst>
              <a:ext uri="{FF2B5EF4-FFF2-40B4-BE49-F238E27FC236}">
                <a16:creationId xmlns:a16="http://schemas.microsoft.com/office/drawing/2014/main" id="{1B255B7A-C18D-6552-13B6-9C12ADD054BA}"/>
              </a:ext>
            </a:extLst>
          </p:cNvPr>
          <p:cNvPicPr>
            <a:picLocks noChangeAspect="1"/>
          </p:cNvPicPr>
          <p:nvPr/>
        </p:nvPicPr>
        <p:blipFill>
          <a:blip r:embed="rId3"/>
          <a:stretch>
            <a:fillRect/>
          </a:stretch>
        </p:blipFill>
        <p:spPr>
          <a:xfrm>
            <a:off x="4043039" y="1592126"/>
            <a:ext cx="4703211" cy="2623802"/>
          </a:xfrm>
          <a:prstGeom prst="rect">
            <a:avLst/>
          </a:prstGeom>
          <a:ln>
            <a:solidFill>
              <a:schemeClr val="accent1"/>
            </a:solidFill>
          </a:ln>
          <a:effectLst>
            <a:outerShdw blurRad="50800" dist="38100" dir="8100000" algn="tr" rotWithShape="0">
              <a:prstClr val="black">
                <a:alpha val="40000"/>
              </a:prstClr>
            </a:outerShdw>
          </a:effectLst>
        </p:spPr>
      </p:pic>
      <p:sp>
        <p:nvSpPr>
          <p:cNvPr id="8" name="TextBox 7">
            <a:extLst>
              <a:ext uri="{FF2B5EF4-FFF2-40B4-BE49-F238E27FC236}">
                <a16:creationId xmlns:a16="http://schemas.microsoft.com/office/drawing/2014/main" id="{65050900-FF7F-C00F-6CC0-FCCB34961271}"/>
              </a:ext>
            </a:extLst>
          </p:cNvPr>
          <p:cNvSpPr txBox="1"/>
          <p:nvPr/>
        </p:nvSpPr>
        <p:spPr>
          <a:xfrm>
            <a:off x="4132640" y="4345160"/>
            <a:ext cx="4374916" cy="215444"/>
          </a:xfrm>
          <a:prstGeom prst="rect">
            <a:avLst/>
          </a:prstGeom>
          <a:noFill/>
        </p:spPr>
        <p:txBody>
          <a:bodyPr wrap="none" rtlCol="0">
            <a:spAutoFit/>
          </a:bodyPr>
          <a:lstStyle/>
          <a:p>
            <a:r>
              <a:rPr lang="en-US" sz="800">
                <a:hlinkClick r:id="rId4"/>
              </a:rPr>
              <a:t>https://uk.pcmag.com/news/146197/prepare-to-see-more-ads-on-microsofts-ai-powered-bing-chat</a:t>
            </a:r>
            <a:r>
              <a:rPr lang="en-US" sz="800"/>
              <a:t> </a:t>
            </a:r>
          </a:p>
        </p:txBody>
      </p:sp>
      <p:sp>
        <p:nvSpPr>
          <p:cNvPr id="10" name="TextBox 9">
            <a:extLst>
              <a:ext uri="{FF2B5EF4-FFF2-40B4-BE49-F238E27FC236}">
                <a16:creationId xmlns:a16="http://schemas.microsoft.com/office/drawing/2014/main" id="{0C95199A-00BF-5CC5-2759-D88E151ED90E}"/>
              </a:ext>
            </a:extLst>
          </p:cNvPr>
          <p:cNvSpPr txBox="1"/>
          <p:nvPr/>
        </p:nvSpPr>
        <p:spPr>
          <a:xfrm>
            <a:off x="296333" y="4345160"/>
            <a:ext cx="3836307" cy="215444"/>
          </a:xfrm>
          <a:prstGeom prst="rect">
            <a:avLst/>
          </a:prstGeom>
          <a:noFill/>
        </p:spPr>
        <p:txBody>
          <a:bodyPr wrap="none" rtlCol="0">
            <a:spAutoFit/>
          </a:bodyPr>
          <a:lstStyle/>
          <a:p>
            <a:r>
              <a:rPr lang="en-US" sz="800">
                <a:hlinkClick r:id="rId5"/>
              </a:rPr>
              <a:t>https://mspoweruser.com/this-is-what-the-bing-chatbot-responses-look-like-with-ads/</a:t>
            </a:r>
            <a:r>
              <a:rPr lang="en-US" sz="800"/>
              <a:t> </a:t>
            </a:r>
          </a:p>
        </p:txBody>
      </p:sp>
    </p:spTree>
    <p:extLst>
      <p:ext uri="{BB962C8B-B14F-4D97-AF65-F5344CB8AC3E}">
        <p14:creationId xmlns:p14="http://schemas.microsoft.com/office/powerpoint/2010/main" val="2515193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1400">
                <a:solidFill>
                  <a:schemeClr val="accent6">
                    <a:lumMod val="75000"/>
                  </a:schemeClr>
                </a:solidFill>
              </a:rPr>
              <a:t>SESSION 5: THE USE OF INTERMEDIARY SERVICES IN IP INFRINGING ACTIVITIES</a:t>
            </a:r>
          </a:p>
        </p:txBody>
      </p:sp>
      <p:pic>
        <p:nvPicPr>
          <p:cNvPr id="7" name="Picture 6" descr="Table&#10;&#10;Description automatically generated">
            <a:extLst>
              <a:ext uri="{FF2B5EF4-FFF2-40B4-BE49-F238E27FC236}">
                <a16:creationId xmlns:a16="http://schemas.microsoft.com/office/drawing/2014/main" id="{3D3271A5-1B9C-4C20-1204-660263188F0D}"/>
              </a:ext>
            </a:extLst>
          </p:cNvPr>
          <p:cNvPicPr>
            <a:picLocks noChangeAspect="1"/>
          </p:cNvPicPr>
          <p:nvPr/>
        </p:nvPicPr>
        <p:blipFill>
          <a:blip r:embed="rId2"/>
          <a:stretch>
            <a:fillRect/>
          </a:stretch>
        </p:blipFill>
        <p:spPr>
          <a:xfrm>
            <a:off x="838989" y="1308538"/>
            <a:ext cx="2068146" cy="3137338"/>
          </a:xfrm>
          <a:prstGeom prst="rect">
            <a:avLst/>
          </a:prstGeom>
        </p:spPr>
      </p:pic>
      <p:pic>
        <p:nvPicPr>
          <p:cNvPr id="9" name="Picture 8" descr="Table&#10;&#10;Description automatically generated">
            <a:extLst>
              <a:ext uri="{FF2B5EF4-FFF2-40B4-BE49-F238E27FC236}">
                <a16:creationId xmlns:a16="http://schemas.microsoft.com/office/drawing/2014/main" id="{33BF7FDE-BC51-2A45-9DCD-9E491BD919D0}"/>
              </a:ext>
            </a:extLst>
          </p:cNvPr>
          <p:cNvPicPr>
            <a:picLocks noChangeAspect="1"/>
          </p:cNvPicPr>
          <p:nvPr/>
        </p:nvPicPr>
        <p:blipFill>
          <a:blip r:embed="rId3"/>
          <a:stretch>
            <a:fillRect/>
          </a:stretch>
        </p:blipFill>
        <p:spPr>
          <a:xfrm>
            <a:off x="5704014" y="1308538"/>
            <a:ext cx="2076325" cy="3175095"/>
          </a:xfrm>
          <a:prstGeom prst="rect">
            <a:avLst/>
          </a:prstGeom>
        </p:spPr>
      </p:pic>
      <p:pic>
        <p:nvPicPr>
          <p:cNvPr id="11" name="Picture 10" descr="Table&#10;&#10;Description automatically generated">
            <a:extLst>
              <a:ext uri="{FF2B5EF4-FFF2-40B4-BE49-F238E27FC236}">
                <a16:creationId xmlns:a16="http://schemas.microsoft.com/office/drawing/2014/main" id="{7330EC99-F541-46F6-489C-DCBC024A7FE4}"/>
              </a:ext>
            </a:extLst>
          </p:cNvPr>
          <p:cNvPicPr>
            <a:picLocks noChangeAspect="1"/>
          </p:cNvPicPr>
          <p:nvPr/>
        </p:nvPicPr>
        <p:blipFill>
          <a:blip r:embed="rId4"/>
          <a:stretch>
            <a:fillRect/>
          </a:stretch>
        </p:blipFill>
        <p:spPr>
          <a:xfrm>
            <a:off x="3204282" y="1308538"/>
            <a:ext cx="2068146" cy="3175095"/>
          </a:xfrm>
          <a:prstGeom prst="rect">
            <a:avLst/>
          </a:prstGeom>
        </p:spPr>
      </p:pic>
      <p:sp>
        <p:nvSpPr>
          <p:cNvPr id="12" name="TextBox 11">
            <a:extLst>
              <a:ext uri="{FF2B5EF4-FFF2-40B4-BE49-F238E27FC236}">
                <a16:creationId xmlns:a16="http://schemas.microsoft.com/office/drawing/2014/main" id="{F1E81572-8E0E-C762-8EFD-362319D893A2}"/>
              </a:ext>
            </a:extLst>
          </p:cNvPr>
          <p:cNvSpPr txBox="1"/>
          <p:nvPr/>
        </p:nvSpPr>
        <p:spPr>
          <a:xfrm>
            <a:off x="494970" y="4445876"/>
            <a:ext cx="8174958" cy="276999"/>
          </a:xfrm>
          <a:prstGeom prst="rect">
            <a:avLst/>
          </a:prstGeom>
          <a:noFill/>
        </p:spPr>
        <p:txBody>
          <a:bodyPr wrap="square" rtlCol="0">
            <a:spAutoFit/>
          </a:bodyPr>
          <a:lstStyle/>
          <a:p>
            <a:r>
              <a:rPr lang="en-US" sz="600"/>
              <a:t>Online advertising on IPR-Infringing Websites and Apps 2021 </a:t>
            </a:r>
            <a:r>
              <a:rPr lang="en-US" sz="600">
                <a:hlinkClick r:id="rId5"/>
              </a:rPr>
              <a:t>https://euipo.europa.eu/tunnel-web/secure/webdav/guest/document_library/observatory/documents/reports/2022_Online_advertising_IPR_Infringing_Websites_and_Apps_2021/2022_Online_advertising_IPR_Infringing_Websites_and_Apps_2021_FullR_en.pdf</a:t>
            </a:r>
            <a:r>
              <a:rPr lang="en-US" sz="600"/>
              <a:t> </a:t>
            </a:r>
          </a:p>
        </p:txBody>
      </p:sp>
    </p:spTree>
    <p:extLst>
      <p:ext uri="{BB962C8B-B14F-4D97-AF65-F5344CB8AC3E}">
        <p14:creationId xmlns:p14="http://schemas.microsoft.com/office/powerpoint/2010/main" val="1464185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1400">
                <a:solidFill>
                  <a:schemeClr val="accent6">
                    <a:lumMod val="75000"/>
                  </a:schemeClr>
                </a:solidFill>
              </a:rPr>
              <a:t>SESSION 5: THE USE OF INTERMEDIARY SERVICES IN IP INFRINGING ACTIVITIES</a:t>
            </a:r>
          </a:p>
        </p:txBody>
      </p:sp>
      <p:sp>
        <p:nvSpPr>
          <p:cNvPr id="12" name="TextBox 11">
            <a:extLst>
              <a:ext uri="{FF2B5EF4-FFF2-40B4-BE49-F238E27FC236}">
                <a16:creationId xmlns:a16="http://schemas.microsoft.com/office/drawing/2014/main" id="{F1E81572-8E0E-C762-8EFD-362319D893A2}"/>
              </a:ext>
            </a:extLst>
          </p:cNvPr>
          <p:cNvSpPr txBox="1"/>
          <p:nvPr/>
        </p:nvSpPr>
        <p:spPr>
          <a:xfrm>
            <a:off x="4381952" y="4261210"/>
            <a:ext cx="4187575" cy="461665"/>
          </a:xfrm>
          <a:prstGeom prst="rect">
            <a:avLst/>
          </a:prstGeom>
          <a:noFill/>
        </p:spPr>
        <p:txBody>
          <a:bodyPr wrap="square" rtlCol="0">
            <a:spAutoFit/>
          </a:bodyPr>
          <a:lstStyle/>
          <a:p>
            <a:r>
              <a:rPr lang="en-US" sz="600"/>
              <a:t>SOCIAL MEDIA – DISCUSSION PAPER New and existing trends in using social media for IP infringement activities and</a:t>
            </a:r>
          </a:p>
          <a:p>
            <a:r>
              <a:rPr lang="en-US" sz="600"/>
              <a:t>good practices to address them </a:t>
            </a:r>
            <a:r>
              <a:rPr lang="en-US" sz="600">
                <a:hlinkClick r:id="rId2"/>
              </a:rPr>
              <a:t>https://euipo.europa.eu/tunnel-web/secure/webdav/guest/document_library/observatory/documents/reports/2021_Social_Media/2021_Social_Media_Discussion_Paper_FullR_en.pdf</a:t>
            </a:r>
            <a:r>
              <a:rPr lang="en-US" sz="600"/>
              <a:t> </a:t>
            </a:r>
          </a:p>
        </p:txBody>
      </p:sp>
      <p:pic>
        <p:nvPicPr>
          <p:cNvPr id="4" name="Picture 3" descr="A picture containing text&#10;&#10;Description automatically generated">
            <a:extLst>
              <a:ext uri="{FF2B5EF4-FFF2-40B4-BE49-F238E27FC236}">
                <a16:creationId xmlns:a16="http://schemas.microsoft.com/office/drawing/2014/main" id="{20AC0FE5-7509-3820-FC10-C838C871DAD8}"/>
              </a:ext>
            </a:extLst>
          </p:cNvPr>
          <p:cNvPicPr>
            <a:picLocks noChangeAspect="1"/>
          </p:cNvPicPr>
          <p:nvPr/>
        </p:nvPicPr>
        <p:blipFill>
          <a:blip r:embed="rId3"/>
          <a:stretch>
            <a:fillRect/>
          </a:stretch>
        </p:blipFill>
        <p:spPr>
          <a:xfrm>
            <a:off x="4285860" y="1376367"/>
            <a:ext cx="4087175" cy="2839563"/>
          </a:xfrm>
          <a:prstGeom prst="rect">
            <a:avLst/>
          </a:prstGeom>
        </p:spPr>
      </p:pic>
      <p:pic>
        <p:nvPicPr>
          <p:cNvPr id="6" name="Picture 5" descr="Graphical user interface, website&#10;&#10;Description automatically generated">
            <a:extLst>
              <a:ext uri="{FF2B5EF4-FFF2-40B4-BE49-F238E27FC236}">
                <a16:creationId xmlns:a16="http://schemas.microsoft.com/office/drawing/2014/main" id="{32838F1A-F272-D401-48CE-E765A40DF10A}"/>
              </a:ext>
            </a:extLst>
          </p:cNvPr>
          <p:cNvPicPr>
            <a:picLocks noChangeAspect="1"/>
          </p:cNvPicPr>
          <p:nvPr/>
        </p:nvPicPr>
        <p:blipFill>
          <a:blip r:embed="rId4"/>
          <a:stretch>
            <a:fillRect/>
          </a:stretch>
        </p:blipFill>
        <p:spPr>
          <a:xfrm>
            <a:off x="574473" y="1727755"/>
            <a:ext cx="3280272" cy="2625788"/>
          </a:xfrm>
          <a:prstGeom prst="rect">
            <a:avLst/>
          </a:prstGeom>
        </p:spPr>
      </p:pic>
      <p:sp>
        <p:nvSpPr>
          <p:cNvPr id="8" name="TextBox 7">
            <a:extLst>
              <a:ext uri="{FF2B5EF4-FFF2-40B4-BE49-F238E27FC236}">
                <a16:creationId xmlns:a16="http://schemas.microsoft.com/office/drawing/2014/main" id="{BBB076DE-C6C9-A302-443A-6075428E9B78}"/>
              </a:ext>
            </a:extLst>
          </p:cNvPr>
          <p:cNvSpPr txBox="1"/>
          <p:nvPr/>
        </p:nvSpPr>
        <p:spPr>
          <a:xfrm>
            <a:off x="1174544" y="4353543"/>
            <a:ext cx="2020297" cy="276999"/>
          </a:xfrm>
          <a:prstGeom prst="rect">
            <a:avLst/>
          </a:prstGeom>
          <a:noFill/>
        </p:spPr>
        <p:txBody>
          <a:bodyPr wrap="none" rtlCol="0">
            <a:spAutoFit/>
          </a:bodyPr>
          <a:lstStyle/>
          <a:p>
            <a:r>
              <a:rPr lang="en-US" sz="1200">
                <a:hlinkClick r:id="rId5"/>
              </a:rPr>
              <a:t>https://www.liferaftinc.com/</a:t>
            </a:r>
            <a:r>
              <a:rPr lang="en-US" sz="1200"/>
              <a:t> </a:t>
            </a:r>
          </a:p>
        </p:txBody>
      </p:sp>
      <p:sp>
        <p:nvSpPr>
          <p:cNvPr id="3" name="TextBox 2">
            <a:extLst>
              <a:ext uri="{FF2B5EF4-FFF2-40B4-BE49-F238E27FC236}">
                <a16:creationId xmlns:a16="http://schemas.microsoft.com/office/drawing/2014/main" id="{44FD09F4-FB79-6EA4-2E34-CDA09376CEA3}"/>
              </a:ext>
            </a:extLst>
          </p:cNvPr>
          <p:cNvSpPr txBox="1"/>
          <p:nvPr/>
        </p:nvSpPr>
        <p:spPr>
          <a:xfrm>
            <a:off x="911903" y="1358423"/>
            <a:ext cx="2124492" cy="369332"/>
          </a:xfrm>
          <a:prstGeom prst="rect">
            <a:avLst/>
          </a:prstGeom>
          <a:noFill/>
        </p:spPr>
        <p:txBody>
          <a:bodyPr wrap="none" rtlCol="0">
            <a:spAutoFit/>
          </a:bodyPr>
          <a:lstStyle/>
          <a:p>
            <a:r>
              <a:rPr lang="en-US"/>
              <a:t>Policing social media</a:t>
            </a:r>
          </a:p>
        </p:txBody>
      </p:sp>
    </p:spTree>
    <p:extLst>
      <p:ext uri="{BB962C8B-B14F-4D97-AF65-F5344CB8AC3E}">
        <p14:creationId xmlns:p14="http://schemas.microsoft.com/office/powerpoint/2010/main" val="2388520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1400">
                <a:solidFill>
                  <a:schemeClr val="accent6">
                    <a:lumMod val="75000"/>
                  </a:schemeClr>
                </a:solidFill>
              </a:rPr>
              <a:t>SESSION 5: THE USE OF INTERMEDIARY SERVICES IN IP INFRINGING ACTIVITIES</a:t>
            </a:r>
          </a:p>
        </p:txBody>
      </p:sp>
      <p:sp>
        <p:nvSpPr>
          <p:cNvPr id="3" name="TextBox 2">
            <a:extLst>
              <a:ext uri="{FF2B5EF4-FFF2-40B4-BE49-F238E27FC236}">
                <a16:creationId xmlns:a16="http://schemas.microsoft.com/office/drawing/2014/main" id="{600756C1-004F-F04F-4783-E995FACE7F48}"/>
              </a:ext>
            </a:extLst>
          </p:cNvPr>
          <p:cNvSpPr txBox="1"/>
          <p:nvPr/>
        </p:nvSpPr>
        <p:spPr>
          <a:xfrm>
            <a:off x="1156448" y="4279220"/>
            <a:ext cx="7655859" cy="461665"/>
          </a:xfrm>
          <a:prstGeom prst="rect">
            <a:avLst/>
          </a:prstGeom>
          <a:noFill/>
        </p:spPr>
        <p:txBody>
          <a:bodyPr wrap="square" rtlCol="0">
            <a:spAutoFit/>
          </a:bodyPr>
          <a:lstStyle/>
          <a:p>
            <a:r>
              <a:rPr lang="en-US" sz="800"/>
              <a:t>Monitoring and analysing social media in relation to IP infringement </a:t>
            </a:r>
            <a:r>
              <a:rPr lang="en-US" sz="800">
                <a:hlinkClick r:id="rId2"/>
              </a:rPr>
              <a:t>https://euipo.europa.eu/tunnel-web/secure/webdav/guest/document_library/observatory/documents/reports/2021_Monitoring_and_analysing_social_media_in_relation_to_IPR_Infringement_Report/2021_Monitoring_and_analysing_social_media_in_relation_to_IPR_Infringem</a:t>
            </a:r>
            <a:endParaRPr lang="en-US" sz="800"/>
          </a:p>
        </p:txBody>
      </p:sp>
      <p:pic>
        <p:nvPicPr>
          <p:cNvPr id="7" name="Picture 6" descr="Table&#10;&#10;Description automatically generated with medium confidence">
            <a:extLst>
              <a:ext uri="{FF2B5EF4-FFF2-40B4-BE49-F238E27FC236}">
                <a16:creationId xmlns:a16="http://schemas.microsoft.com/office/drawing/2014/main" id="{4374C049-F0CA-B3BE-C8AE-752540459EF6}"/>
              </a:ext>
            </a:extLst>
          </p:cNvPr>
          <p:cNvPicPr>
            <a:picLocks noChangeAspect="1"/>
          </p:cNvPicPr>
          <p:nvPr/>
        </p:nvPicPr>
        <p:blipFill>
          <a:blip r:embed="rId3"/>
          <a:stretch>
            <a:fillRect/>
          </a:stretch>
        </p:blipFill>
        <p:spPr>
          <a:xfrm>
            <a:off x="3171698" y="1410863"/>
            <a:ext cx="2121082" cy="2805067"/>
          </a:xfrm>
          <a:prstGeom prst="rect">
            <a:avLst/>
          </a:prstGeom>
        </p:spPr>
      </p:pic>
      <p:pic>
        <p:nvPicPr>
          <p:cNvPr id="10" name="Picture 9" descr="Table&#10;&#10;Description automatically generated">
            <a:extLst>
              <a:ext uri="{FF2B5EF4-FFF2-40B4-BE49-F238E27FC236}">
                <a16:creationId xmlns:a16="http://schemas.microsoft.com/office/drawing/2014/main" id="{3DA0A517-DBF3-7CFC-D3E0-C793BDD3BA79}"/>
              </a:ext>
            </a:extLst>
          </p:cNvPr>
          <p:cNvPicPr>
            <a:picLocks noChangeAspect="1"/>
          </p:cNvPicPr>
          <p:nvPr/>
        </p:nvPicPr>
        <p:blipFill>
          <a:blip r:embed="rId4"/>
          <a:stretch>
            <a:fillRect/>
          </a:stretch>
        </p:blipFill>
        <p:spPr>
          <a:xfrm>
            <a:off x="5356415" y="1410863"/>
            <a:ext cx="3293656" cy="2805068"/>
          </a:xfrm>
          <a:prstGeom prst="rect">
            <a:avLst/>
          </a:prstGeom>
        </p:spPr>
      </p:pic>
      <p:pic>
        <p:nvPicPr>
          <p:cNvPr id="13" name="Picture 12" descr="Diagram&#10;&#10;Description automatically generated">
            <a:extLst>
              <a:ext uri="{FF2B5EF4-FFF2-40B4-BE49-F238E27FC236}">
                <a16:creationId xmlns:a16="http://schemas.microsoft.com/office/drawing/2014/main" id="{E2D2C1E8-32C0-E82B-FD6F-A1D2E298ADBE}"/>
              </a:ext>
            </a:extLst>
          </p:cNvPr>
          <p:cNvPicPr>
            <a:picLocks noChangeAspect="1"/>
          </p:cNvPicPr>
          <p:nvPr/>
        </p:nvPicPr>
        <p:blipFill>
          <a:blip r:embed="rId5"/>
          <a:stretch>
            <a:fillRect/>
          </a:stretch>
        </p:blipFill>
        <p:spPr>
          <a:xfrm>
            <a:off x="241880" y="1784753"/>
            <a:ext cx="2915781" cy="2025247"/>
          </a:xfrm>
          <a:prstGeom prst="rect">
            <a:avLst/>
          </a:prstGeom>
        </p:spPr>
      </p:pic>
      <p:sp>
        <p:nvSpPr>
          <p:cNvPr id="4" name="TextBox 3">
            <a:extLst>
              <a:ext uri="{FF2B5EF4-FFF2-40B4-BE49-F238E27FC236}">
                <a16:creationId xmlns:a16="http://schemas.microsoft.com/office/drawing/2014/main" id="{2447FEC9-1F7C-4B6F-FA3E-C56F6BBEF464}"/>
              </a:ext>
            </a:extLst>
          </p:cNvPr>
          <p:cNvSpPr txBox="1"/>
          <p:nvPr/>
        </p:nvSpPr>
        <p:spPr>
          <a:xfrm>
            <a:off x="911903" y="1358423"/>
            <a:ext cx="2124492" cy="369332"/>
          </a:xfrm>
          <a:prstGeom prst="rect">
            <a:avLst/>
          </a:prstGeom>
          <a:noFill/>
        </p:spPr>
        <p:txBody>
          <a:bodyPr wrap="none" rtlCol="0">
            <a:spAutoFit/>
          </a:bodyPr>
          <a:lstStyle/>
          <a:p>
            <a:r>
              <a:rPr lang="en-US"/>
              <a:t>Policing social media</a:t>
            </a:r>
          </a:p>
        </p:txBody>
      </p:sp>
    </p:spTree>
    <p:extLst>
      <p:ext uri="{BB962C8B-B14F-4D97-AF65-F5344CB8AC3E}">
        <p14:creationId xmlns:p14="http://schemas.microsoft.com/office/powerpoint/2010/main" val="2947014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6289604" y="2418190"/>
            <a:ext cx="2235630" cy="446595"/>
          </a:xfrm>
          <a:prstGeom prst="rect">
            <a:avLst/>
          </a:prstGeom>
          <a:noFill/>
        </p:spPr>
        <p:txBody>
          <a:bodyPr anchor="b"/>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500" b="1" spc="-40" dirty="0">
                <a:solidFill>
                  <a:srgbClr val="143080"/>
                </a:solidFill>
                <a:latin typeface="Arial" panose="020B0604020202020204"/>
                <a:ea typeface="+mn-ea"/>
                <a:cs typeface="Arial" panose="020B0604020202020204"/>
              </a:rPr>
              <a:t>Q&amp;A</a:t>
            </a:r>
            <a:endParaRPr lang="en-US" dirty="0">
              <a:solidFill>
                <a:srgbClr val="143080"/>
              </a:solidFill>
            </a:endParaRPr>
          </a:p>
        </p:txBody>
      </p:sp>
      <p:pic>
        <p:nvPicPr>
          <p:cNvPr id="3" name="Picture 2"/>
          <p:cNvPicPr>
            <a:picLocks noChangeAspect="1"/>
          </p:cNvPicPr>
          <p:nvPr/>
        </p:nvPicPr>
        <p:blipFill>
          <a:blip r:embed="rId2"/>
          <a:stretch>
            <a:fillRect/>
          </a:stretch>
        </p:blipFill>
        <p:spPr>
          <a:xfrm>
            <a:off x="4398298" y="3948235"/>
            <a:ext cx="347404" cy="347404"/>
          </a:xfrm>
          <a:prstGeom prst="rect">
            <a:avLst/>
          </a:prstGeom>
        </p:spPr>
      </p:pic>
    </p:spTree>
    <p:extLst>
      <p:ext uri="{BB962C8B-B14F-4D97-AF65-F5344CB8AC3E}">
        <p14:creationId xmlns:p14="http://schemas.microsoft.com/office/powerpoint/2010/main" val="834951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1300" dirty="0"/>
              <a:t>INTRODUCTION - SESSION 5: THE USE OF INTERMEDIARY SERVICES IN IP INFRINGING ACTIVITIES</a:t>
            </a:r>
          </a:p>
        </p:txBody>
      </p:sp>
      <p:sp>
        <p:nvSpPr>
          <p:cNvPr id="3" name="Subtitle 2"/>
          <p:cNvSpPr>
            <a:spLocks noGrp="1"/>
          </p:cNvSpPr>
          <p:nvPr>
            <p:ph type="subTitle" idx="1"/>
          </p:nvPr>
        </p:nvSpPr>
        <p:spPr>
          <a:xfrm>
            <a:off x="317750" y="1337700"/>
            <a:ext cx="8331200" cy="3336775"/>
          </a:xfrm>
        </p:spPr>
        <p:txBody>
          <a:bodyPr/>
          <a:lstStyle/>
          <a:p>
            <a:r>
              <a:rPr lang="en-US" b="1"/>
              <a:t>IP CRIME:</a:t>
            </a:r>
          </a:p>
          <a:p>
            <a:pPr marL="285750" indent="-285750">
              <a:buFont typeface="Arial" panose="020B0604020202020204" pitchFamily="34" charset="0"/>
              <a:buChar char="•"/>
            </a:pPr>
            <a:r>
              <a:rPr lang="en-US"/>
              <a:t>DISRUPTS E-COMMERCE</a:t>
            </a:r>
          </a:p>
          <a:p>
            <a:pPr marL="285750" indent="-285750">
              <a:buFont typeface="Arial" panose="020B0604020202020204" pitchFamily="34" charset="0"/>
              <a:buChar char="•"/>
            </a:pPr>
            <a:r>
              <a:rPr lang="en-US"/>
              <a:t>ENDANGERS INNOVATION (INCORRECT DATA AS A BASIS FOR AI)</a:t>
            </a:r>
          </a:p>
          <a:p>
            <a:pPr marL="285750" indent="-285750">
              <a:buFont typeface="Arial" panose="020B0604020202020204" pitchFamily="34" charset="0"/>
              <a:buChar char="•"/>
            </a:pPr>
            <a:r>
              <a:rPr lang="en-US"/>
              <a:t>ERODES TRUST (FLAWED DATA, COMPROMISED SYSTEMS, DATA, SERVICES)</a:t>
            </a:r>
          </a:p>
          <a:p>
            <a:pPr marL="285750" indent="-285750">
              <a:buFont typeface="Arial" panose="020B0604020202020204" pitchFamily="34" charset="0"/>
              <a:buChar char="•"/>
            </a:pPr>
            <a:r>
              <a:rPr lang="en-US"/>
              <a:t>FINANCIAL DAMAGE</a:t>
            </a:r>
          </a:p>
          <a:p>
            <a:pPr marL="285750" indent="-285750">
              <a:buFont typeface="Arial" panose="020B0604020202020204" pitchFamily="34" charset="0"/>
              <a:buChar char="•"/>
            </a:pPr>
            <a:r>
              <a:rPr lang="en-US"/>
              <a:t>FINANCES OTHER CRIMES, CYBERCRIMES, TERRORISM</a:t>
            </a:r>
          </a:p>
          <a:p>
            <a:pPr marL="285750" indent="-285750">
              <a:buFont typeface="Arial" panose="020B0604020202020204" pitchFamily="34" charset="0"/>
              <a:buChar char="•"/>
            </a:pPr>
            <a:r>
              <a:rPr lang="en-US"/>
              <a:t>MONEY LAUNDERING / TAX EVASION</a:t>
            </a:r>
          </a:p>
          <a:p>
            <a:pPr marL="285750" indent="-285750">
              <a:buFont typeface="Arial" panose="020B0604020202020204" pitchFamily="34" charset="0"/>
              <a:buChar char="•"/>
            </a:pPr>
            <a:r>
              <a:rPr lang="en-US"/>
              <a:t>ERODES THE CONCEPT OF YOURS &amp; MINE</a:t>
            </a:r>
          </a:p>
          <a:p>
            <a:pPr marL="285750" indent="-285750">
              <a:buFont typeface="Arial" panose="020B0604020202020204" pitchFamily="34" charset="0"/>
              <a:buChar char="•"/>
            </a:pPr>
            <a:r>
              <a:rPr lang="en-US"/>
              <a:t>REMOVES ACCOUNTABILITY</a:t>
            </a:r>
          </a:p>
          <a:p>
            <a:pPr marL="285750" indent="-285750">
              <a:buFont typeface="Arial" panose="020B0604020202020204" pitchFamily="34" charset="0"/>
              <a:buChar char="•"/>
            </a:pPr>
            <a:r>
              <a:rPr lang="en-US"/>
              <a:t>AFFECTS THE ROLE, SIGNIFICANCE OF THE GOVERNMENT AND THE RULE OF LAW</a:t>
            </a:r>
          </a:p>
          <a:p>
            <a:pPr marL="285750" indent="-285750">
              <a:buFont typeface="Arial" panose="020B0604020202020204" pitchFamily="34" charset="0"/>
              <a:buChar char="•"/>
            </a:pPr>
            <a:r>
              <a:rPr lang="en-US"/>
              <a:t>ERODES BUYING READINESS AND PRICE AWARENESS</a:t>
            </a:r>
          </a:p>
          <a:p>
            <a:pPr marL="285750" indent="-285750">
              <a:buFont typeface="Arial" panose="020B0604020202020204" pitchFamily="34" charset="0"/>
              <a:buChar char="•"/>
            </a:pPr>
            <a:r>
              <a:rPr lang="en-US"/>
              <a:t>TAKES AWAY THE NOTION THAT DIGITAL OBJECTS CAN HAVE A VALUE</a:t>
            </a:r>
          </a:p>
          <a:p>
            <a:endParaRPr lang="en-US"/>
          </a:p>
          <a:p>
            <a:endParaRPr lang="en-US"/>
          </a:p>
          <a:p>
            <a:endParaRPr lang="en-US"/>
          </a:p>
        </p:txBody>
      </p:sp>
    </p:spTree>
    <p:extLst>
      <p:ext uri="{BB962C8B-B14F-4D97-AF65-F5344CB8AC3E}">
        <p14:creationId xmlns:p14="http://schemas.microsoft.com/office/powerpoint/2010/main" val="427784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1300" dirty="0"/>
              <a:t>INTRODUCTION - SESSION 5: THE USE OF INTERMEDIARY SERVICES IN IP INFRINGING ACTIVITIES</a:t>
            </a:r>
          </a:p>
        </p:txBody>
      </p:sp>
      <p:sp>
        <p:nvSpPr>
          <p:cNvPr id="3" name="Subtitle 2"/>
          <p:cNvSpPr>
            <a:spLocks noGrp="1"/>
          </p:cNvSpPr>
          <p:nvPr>
            <p:ph type="subTitle" idx="1"/>
          </p:nvPr>
        </p:nvSpPr>
        <p:spPr>
          <a:xfrm>
            <a:off x="317750" y="1337700"/>
            <a:ext cx="8331200" cy="3336775"/>
          </a:xfrm>
        </p:spPr>
        <p:txBody>
          <a:bodyPr/>
          <a:lstStyle/>
          <a:p>
            <a:pPr algn="l"/>
            <a:r>
              <a:rPr lang="en-US" b="1"/>
              <a:t>MYTHS</a:t>
            </a:r>
          </a:p>
          <a:p>
            <a:pPr marL="342900" lvl="0" indent="-342900" algn="l" defTabSz="872722" eaLnBrk="0" hangingPunct="0">
              <a:spcBef>
                <a:spcPts val="0"/>
              </a:spcBef>
              <a:buFont typeface="+mj-lt"/>
              <a:buAutoNum type="arabicPeriod"/>
              <a:defRPr/>
            </a:pPr>
            <a:r>
              <a:rPr lang="en-US" sz="1600" dirty="0">
                <a:latin typeface="Arial" panose="020B0604020202020204" pitchFamily="34" charset="0"/>
                <a:cs typeface="Arial" panose="020B0604020202020204" pitchFamily="34" charset="0"/>
              </a:rPr>
              <a:t>EASY ACCESS, LOW COSTS</a:t>
            </a:r>
          </a:p>
          <a:p>
            <a:pPr marL="342900" lvl="0" indent="-342900" algn="l" defTabSz="872722" eaLnBrk="0" hangingPunct="0">
              <a:spcBef>
                <a:spcPts val="0"/>
              </a:spcBef>
              <a:buFont typeface="+mj-lt"/>
              <a:buAutoNum type="arabicPeriod"/>
              <a:defRPr/>
            </a:pPr>
            <a:r>
              <a:rPr lang="en-US" sz="1600" dirty="0">
                <a:latin typeface="Arial" panose="020B0604020202020204" pitchFamily="34" charset="0"/>
                <a:cs typeface="Arial" panose="020B0604020202020204" pitchFamily="34" charset="0"/>
              </a:rPr>
              <a:t>WHACK-A-MOLE</a:t>
            </a:r>
          </a:p>
          <a:p>
            <a:pPr marL="342900" lvl="0" indent="-342900" algn="l" defTabSz="872722" eaLnBrk="0" hangingPunct="0">
              <a:spcBef>
                <a:spcPts val="0"/>
              </a:spcBef>
              <a:buFont typeface="+mj-lt"/>
              <a:buAutoNum type="arabicPeriod"/>
              <a:defRPr/>
            </a:pPr>
            <a:r>
              <a:rPr lang="en-US" sz="1600" dirty="0">
                <a:latin typeface="Arial" panose="020B0604020202020204" pitchFamily="34" charset="0"/>
                <a:cs typeface="Arial" panose="020B0604020202020204" pitchFamily="34" charset="0"/>
              </a:rPr>
              <a:t>FREEDOM OF SPEECH</a:t>
            </a:r>
          </a:p>
          <a:p>
            <a:pPr marL="342900" lvl="0" indent="-342900" algn="l" defTabSz="872722" eaLnBrk="0" hangingPunct="0">
              <a:spcBef>
                <a:spcPts val="0"/>
              </a:spcBef>
              <a:buFont typeface="+mj-lt"/>
              <a:buAutoNum type="arabicPeriod"/>
              <a:defRPr/>
            </a:pPr>
            <a:r>
              <a:rPr lang="en-US" sz="1600" dirty="0">
                <a:latin typeface="Arial" panose="020B0604020202020204" pitchFamily="34" charset="0"/>
                <a:cs typeface="Arial" panose="020B0604020202020204" pitchFamily="34" charset="0"/>
              </a:rPr>
              <a:t>NOT SURE WHETHER LEGAL/ILLEGAL</a:t>
            </a:r>
          </a:p>
          <a:p>
            <a:pPr lvl="0" algn="l" defTabSz="872722" eaLnBrk="0" hangingPunct="0">
              <a:spcBef>
                <a:spcPts val="0"/>
              </a:spcBef>
              <a:defRPr/>
            </a:pPr>
            <a:r>
              <a:rPr lang="en-US" sz="1600" b="1" dirty="0">
                <a:latin typeface="Arial" panose="020B0604020202020204" pitchFamily="34" charset="0"/>
                <a:cs typeface="Arial" panose="020B0604020202020204" pitchFamily="34" charset="0"/>
              </a:rPr>
              <a:t/>
            </a:r>
            <a:br>
              <a:rPr lang="en-US" sz="1600" b="1"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WHY BUSINESSES ENGAGE IN ANTI-PIRACY</a:t>
            </a:r>
          </a:p>
          <a:p>
            <a:pPr marL="342900" lvl="0" indent="-342900" algn="l" defTabSz="872722" eaLnBrk="0" hangingPunct="0">
              <a:spcBef>
                <a:spcPts val="0"/>
              </a:spcBef>
              <a:buFont typeface="+mj-lt"/>
              <a:buAutoNum type="arabicPeriod"/>
              <a:defRPr/>
            </a:pPr>
            <a:r>
              <a:rPr lang="en-US" sz="1600" dirty="0">
                <a:latin typeface="Arial" panose="020B0604020202020204" pitchFamily="34" charset="0"/>
                <a:cs typeface="Arial" panose="020B0604020202020204" pitchFamily="34" charset="0"/>
              </a:rPr>
              <a:t>LAW &amp; ORDER, ROBUST MARKETPLACE</a:t>
            </a:r>
          </a:p>
          <a:p>
            <a:pPr marL="342900" lvl="0" indent="-342900" algn="l" defTabSz="872722" eaLnBrk="0" hangingPunct="0">
              <a:spcBef>
                <a:spcPts val="0"/>
              </a:spcBef>
              <a:buFont typeface="+mj-lt"/>
              <a:buAutoNum type="arabicPeriod"/>
              <a:defRPr/>
            </a:pPr>
            <a:r>
              <a:rPr lang="en-US" sz="1600" dirty="0">
                <a:latin typeface="Arial" panose="020B0604020202020204" pitchFamily="34" charset="0"/>
                <a:cs typeface="Arial" panose="020B0604020202020204" pitchFamily="34" charset="0"/>
              </a:rPr>
              <a:t>BUSINESS INTELLIGENCE</a:t>
            </a:r>
          </a:p>
          <a:p>
            <a:pPr marL="342900" lvl="0" indent="-342900" algn="l" defTabSz="872722" eaLnBrk="0" hangingPunct="0">
              <a:spcBef>
                <a:spcPts val="0"/>
              </a:spcBef>
              <a:buFont typeface="+mj-lt"/>
              <a:buAutoNum type="arabicPeriod"/>
              <a:defRPr/>
            </a:pPr>
            <a:r>
              <a:rPr lang="en-US" sz="1600" dirty="0">
                <a:latin typeface="Arial" panose="020B0604020202020204" pitchFamily="34" charset="0"/>
                <a:cs typeface="Arial" panose="020B0604020202020204" pitchFamily="34" charset="0"/>
              </a:rPr>
              <a:t>LOSS PREVENTION / RECOVERY</a:t>
            </a:r>
          </a:p>
          <a:p>
            <a:pPr marL="342900" lvl="0" indent="-342900" algn="l" defTabSz="872722" eaLnBrk="0" hangingPunct="0">
              <a:spcBef>
                <a:spcPts val="0"/>
              </a:spcBef>
              <a:buFont typeface="+mj-lt"/>
              <a:buAutoNum type="arabicPeriod"/>
              <a:defRPr/>
            </a:pPr>
            <a:r>
              <a:rPr lang="en-US" sz="1600" dirty="0">
                <a:latin typeface="Arial" panose="020B0604020202020204" pitchFamily="34" charset="0"/>
                <a:cs typeface="Arial" panose="020B0604020202020204" pitchFamily="34" charset="0"/>
              </a:rPr>
              <a:t>ILLEGAL COMPETITION (TAXES, FRAUD, ANTI-TRUST, CYBERCRIME)</a:t>
            </a:r>
          </a:p>
          <a:p>
            <a:pPr lvl="0" defTabSz="872722" eaLnBrk="0" hangingPunct="0">
              <a:spcBef>
                <a:spcPts val="0"/>
              </a:spcBef>
              <a:defRPr/>
            </a:pPr>
            <a:endParaRPr lang="en-US" sz="1600" dirty="0">
              <a:latin typeface="Arial" panose="020B0604020202020204" pitchFamily="34" charset="0"/>
              <a:cs typeface="Arial" panose="020B0604020202020204" pitchFamily="34" charset="0"/>
            </a:endParaRPr>
          </a:p>
          <a:p>
            <a:endParaRPr lang="en-US"/>
          </a:p>
          <a:p>
            <a:endParaRPr lang="en-US"/>
          </a:p>
          <a:p>
            <a:endParaRPr lang="en-US"/>
          </a:p>
        </p:txBody>
      </p:sp>
    </p:spTree>
    <p:extLst>
      <p:ext uri="{BB962C8B-B14F-4D97-AF65-F5344CB8AC3E}">
        <p14:creationId xmlns:p14="http://schemas.microsoft.com/office/powerpoint/2010/main" val="399759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1400">
                <a:solidFill>
                  <a:schemeClr val="accent6">
                    <a:lumMod val="75000"/>
                  </a:schemeClr>
                </a:solidFill>
              </a:rPr>
              <a:t>SESSION 5: THE USE OF INTERMEDIARY SERVICES IN IP INFRINGING ACTIVITIES</a:t>
            </a:r>
          </a:p>
        </p:txBody>
      </p:sp>
      <p:pic>
        <p:nvPicPr>
          <p:cNvPr id="7" name="Picture 6" descr="Diagram&#10;&#10;Description automatically generated">
            <a:extLst>
              <a:ext uri="{FF2B5EF4-FFF2-40B4-BE49-F238E27FC236}">
                <a16:creationId xmlns:a16="http://schemas.microsoft.com/office/drawing/2014/main" id="{6A813D2A-588E-FDD2-2586-DA5398F596AB}"/>
              </a:ext>
            </a:extLst>
          </p:cNvPr>
          <p:cNvPicPr>
            <a:picLocks noChangeAspect="1"/>
          </p:cNvPicPr>
          <p:nvPr/>
        </p:nvPicPr>
        <p:blipFill>
          <a:blip r:embed="rId2"/>
          <a:stretch>
            <a:fillRect/>
          </a:stretch>
        </p:blipFill>
        <p:spPr>
          <a:xfrm>
            <a:off x="784006" y="1347475"/>
            <a:ext cx="7278637" cy="3263938"/>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450502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1400">
                <a:solidFill>
                  <a:schemeClr val="accent6">
                    <a:lumMod val="75000"/>
                  </a:schemeClr>
                </a:solidFill>
              </a:rPr>
              <a:t>SESSION 5: THE USE OF INTERMEDIARY SERVICES IN IP INFRINGING ACTIVITIES</a:t>
            </a:r>
          </a:p>
        </p:txBody>
      </p:sp>
      <p:sp>
        <p:nvSpPr>
          <p:cNvPr id="3" name="TextBox 2">
            <a:extLst>
              <a:ext uri="{FF2B5EF4-FFF2-40B4-BE49-F238E27FC236}">
                <a16:creationId xmlns:a16="http://schemas.microsoft.com/office/drawing/2014/main" id="{A5E1FC78-9C84-25AC-52D3-F9A44617D82F}"/>
              </a:ext>
            </a:extLst>
          </p:cNvPr>
          <p:cNvSpPr txBox="1"/>
          <p:nvPr/>
        </p:nvSpPr>
        <p:spPr>
          <a:xfrm>
            <a:off x="286062" y="1563049"/>
            <a:ext cx="8857938" cy="2862322"/>
          </a:xfrm>
          <a:prstGeom prst="rect">
            <a:avLst/>
          </a:prstGeom>
          <a:noFill/>
        </p:spPr>
        <p:txBody>
          <a:bodyPr wrap="none" rtlCol="0">
            <a:spAutoFit/>
          </a:bodyPr>
          <a:lstStyle/>
          <a:p>
            <a:pPr marL="342900" indent="-342900">
              <a:buFont typeface="+mj-lt"/>
              <a:buAutoNum type="arabicPeriod"/>
            </a:pPr>
            <a:r>
              <a:rPr lang="en-GB">
                <a:solidFill>
                  <a:srgbClr val="000000"/>
                </a:solidFill>
                <a:effectLst/>
                <a:latin typeface="Arial" panose="020B0604020202020204" pitchFamily="34" charset="0"/>
                <a:cs typeface="Arial" panose="020B0604020202020204" pitchFamily="34" charset="0"/>
              </a:rPr>
              <a:t>PIRATEBAY - </a:t>
            </a:r>
            <a:r>
              <a:rPr lang="en-GB">
                <a:solidFill>
                  <a:srgbClr val="0563C2"/>
                </a:solidFill>
                <a:effectLst/>
                <a:latin typeface="Arial" panose="020B0604020202020204" pitchFamily="34" charset="0"/>
                <a:cs typeface="Arial" panose="020B0604020202020204" pitchFamily="34" charset="0"/>
              </a:rPr>
              <a:t>HTTPS://EN.WIKIPEDIA.ORG/WIKI/THE_PIRATE_BAY</a:t>
            </a:r>
          </a:p>
          <a:p>
            <a:pPr marL="342900" indent="-342900">
              <a:buFont typeface="+mj-lt"/>
              <a:buAutoNum type="arabicPeriod"/>
            </a:pPr>
            <a:r>
              <a:rPr lang="en-GB">
                <a:solidFill>
                  <a:srgbClr val="3D3D3D"/>
                </a:solidFill>
                <a:effectLst/>
                <a:latin typeface="Arial" panose="020B0604020202020204" pitchFamily="34" charset="0"/>
                <a:cs typeface="Arial" panose="020B0604020202020204" pitchFamily="34" charset="0"/>
              </a:rPr>
              <a:t>MEGAUPLOAD - </a:t>
            </a:r>
            <a:r>
              <a:rPr lang="en-GB">
                <a:solidFill>
                  <a:srgbClr val="0563C2"/>
                </a:solidFill>
                <a:effectLst/>
                <a:latin typeface="Arial" panose="020B0604020202020204" pitchFamily="34" charset="0"/>
                <a:cs typeface="Arial" panose="020B0604020202020204" pitchFamily="34" charset="0"/>
              </a:rPr>
              <a:t>HTTPS://EN.WIKIPEDIA.ORG/WIKI/MEGAUPLOAD</a:t>
            </a:r>
          </a:p>
          <a:p>
            <a:pPr marL="342900" indent="-342900">
              <a:buFont typeface="+mj-lt"/>
              <a:buAutoNum type="arabicPeriod"/>
            </a:pPr>
            <a:r>
              <a:rPr lang="en-GB">
                <a:solidFill>
                  <a:srgbClr val="3D3D3D"/>
                </a:solidFill>
                <a:effectLst/>
                <a:latin typeface="Arial" panose="020B0604020202020204" pitchFamily="34" charset="0"/>
                <a:cs typeface="Arial" panose="020B0604020202020204" pitchFamily="34" charset="0"/>
              </a:rPr>
              <a:t>SURFTHECHANNEL - </a:t>
            </a:r>
            <a:r>
              <a:rPr lang="en-GB">
                <a:solidFill>
                  <a:srgbClr val="0563C2"/>
                </a:solidFill>
                <a:effectLst/>
                <a:latin typeface="Arial" panose="020B0604020202020204" pitchFamily="34" charset="0"/>
                <a:cs typeface="Arial" panose="020B0604020202020204" pitchFamily="34" charset="0"/>
              </a:rPr>
              <a:t>HTTPS://EN.WIKIPEDIA.ORG/WIKI/SURFTHECHANNEL</a:t>
            </a:r>
          </a:p>
          <a:p>
            <a:pPr marL="342900" indent="-342900">
              <a:buFont typeface="+mj-lt"/>
              <a:buAutoNum type="arabicPeriod"/>
            </a:pPr>
            <a:r>
              <a:rPr lang="en-GB">
                <a:solidFill>
                  <a:srgbClr val="3D3D3D"/>
                </a:solidFill>
                <a:effectLst/>
                <a:latin typeface="Arial" panose="020B0604020202020204" pitchFamily="34" charset="0"/>
                <a:cs typeface="Arial" panose="020B0604020202020204" pitchFamily="34" charset="0"/>
              </a:rPr>
              <a:t>CYBERBUNKER - </a:t>
            </a:r>
            <a:r>
              <a:rPr lang="en-GB">
                <a:solidFill>
                  <a:srgbClr val="0563C2"/>
                </a:solidFill>
                <a:effectLst/>
                <a:latin typeface="Arial" panose="020B0604020202020204" pitchFamily="34" charset="0"/>
                <a:cs typeface="Arial" panose="020B0604020202020204" pitchFamily="34" charset="0"/>
              </a:rPr>
              <a:t>HTTPS://EN.WIKIPEDIA.ORG/WIKI/CYBERBUNKER</a:t>
            </a:r>
          </a:p>
          <a:p>
            <a:pPr marL="342900" indent="-342900">
              <a:buFont typeface="+mj-lt"/>
              <a:buAutoNum type="arabicPeriod"/>
            </a:pPr>
            <a:r>
              <a:rPr lang="en-GB">
                <a:solidFill>
                  <a:srgbClr val="3D3D3D"/>
                </a:solidFill>
                <a:effectLst/>
                <a:latin typeface="Arial" panose="020B0604020202020204" pitchFamily="34" charset="0"/>
                <a:cs typeface="Arial" panose="020B0604020202020204" pitchFamily="34" charset="0"/>
              </a:rPr>
              <a:t>BEOUTQ - </a:t>
            </a:r>
            <a:r>
              <a:rPr lang="en-GB">
                <a:solidFill>
                  <a:srgbClr val="0563C2"/>
                </a:solidFill>
                <a:effectLst/>
                <a:latin typeface="Arial" panose="020B0604020202020204" pitchFamily="34" charset="0"/>
                <a:cs typeface="Arial" panose="020B0604020202020204" pitchFamily="34" charset="0"/>
              </a:rPr>
              <a:t>HTTPS://EN.WIKIPEDIA.ORG/WIKI/BEOUTQ</a:t>
            </a:r>
          </a:p>
          <a:p>
            <a:pPr marL="342900" indent="-342900">
              <a:buFont typeface="+mj-lt"/>
              <a:buAutoNum type="arabicPeriod"/>
            </a:pPr>
            <a:r>
              <a:rPr lang="en-GB">
                <a:solidFill>
                  <a:srgbClr val="3D3D3D"/>
                </a:solidFill>
                <a:effectLst/>
                <a:latin typeface="Arial" panose="020B0604020202020204" pitchFamily="34" charset="0"/>
                <a:cs typeface="Arial" panose="020B0604020202020204" pitchFamily="34" charset="0"/>
              </a:rPr>
              <a:t>RAPIDSHARE - </a:t>
            </a:r>
            <a:r>
              <a:rPr lang="en-GB">
                <a:solidFill>
                  <a:srgbClr val="0563C2"/>
                </a:solidFill>
                <a:effectLst/>
                <a:latin typeface="Arial" panose="020B0604020202020204" pitchFamily="34" charset="0"/>
                <a:cs typeface="Arial" panose="020B0604020202020204" pitchFamily="34" charset="0"/>
              </a:rPr>
              <a:t>HTTPS://EN.WIKIPEDIA.ORG/WIKI/RAPIDSHARE</a:t>
            </a:r>
          </a:p>
          <a:p>
            <a:pPr marL="342900" indent="-342900">
              <a:buFont typeface="+mj-lt"/>
              <a:buAutoNum type="arabicPeriod"/>
            </a:pPr>
            <a:r>
              <a:rPr lang="en-GB">
                <a:solidFill>
                  <a:srgbClr val="3D3D3D"/>
                </a:solidFill>
                <a:effectLst/>
                <a:latin typeface="Arial" panose="020B0604020202020204" pitchFamily="34" charset="0"/>
                <a:cs typeface="Arial" panose="020B0604020202020204" pitchFamily="34" charset="0"/>
              </a:rPr>
              <a:t>SCI-HUB - </a:t>
            </a:r>
            <a:r>
              <a:rPr lang="en-GB">
                <a:solidFill>
                  <a:srgbClr val="0563C2"/>
                </a:solidFill>
                <a:effectLst/>
                <a:latin typeface="Arial" panose="020B0604020202020204" pitchFamily="34" charset="0"/>
                <a:cs typeface="Arial" panose="020B0604020202020204" pitchFamily="34" charset="0"/>
              </a:rPr>
              <a:t>HTTPS://EN.WIKIPEDIA.ORG/WIKI/SCI-HUB</a:t>
            </a:r>
          </a:p>
          <a:p>
            <a:pPr marL="342900" indent="-342900">
              <a:buFont typeface="+mj-lt"/>
              <a:buAutoNum type="arabicPeriod"/>
            </a:pPr>
            <a:r>
              <a:rPr lang="en-GB">
                <a:solidFill>
                  <a:srgbClr val="3D3D3D"/>
                </a:solidFill>
                <a:effectLst/>
                <a:latin typeface="Arial" panose="020B0604020202020204" pitchFamily="34" charset="0"/>
                <a:cs typeface="Arial" panose="020B0604020202020204" pitchFamily="34" charset="0"/>
              </a:rPr>
              <a:t>LIBGEN - </a:t>
            </a:r>
            <a:r>
              <a:rPr lang="en-GB">
                <a:solidFill>
                  <a:srgbClr val="0563C2"/>
                </a:solidFill>
                <a:effectLst/>
                <a:latin typeface="Arial" panose="020B0604020202020204" pitchFamily="34" charset="0"/>
                <a:cs typeface="Arial" panose="020B0604020202020204" pitchFamily="34" charset="0"/>
              </a:rPr>
              <a:t>HTTPS://EN.WIKIPEDIA.ORG/WIKI/LIBRARY_GENESIS</a:t>
            </a:r>
          </a:p>
          <a:p>
            <a:pPr marL="342900" indent="-342900">
              <a:buFont typeface="+mj-lt"/>
              <a:buAutoNum type="arabicPeriod"/>
            </a:pPr>
            <a:r>
              <a:rPr lang="en-GB">
                <a:solidFill>
                  <a:srgbClr val="3D3D3D"/>
                </a:solidFill>
                <a:effectLst/>
                <a:latin typeface="Arial" panose="020B0604020202020204" pitchFamily="34" charset="0"/>
                <a:cs typeface="Arial" panose="020B0604020202020204" pitchFamily="34" charset="0"/>
              </a:rPr>
              <a:t>Z-LIBRARY - </a:t>
            </a:r>
            <a:r>
              <a:rPr lang="en-GB">
                <a:solidFill>
                  <a:srgbClr val="0563C2"/>
                </a:solidFill>
                <a:effectLst/>
                <a:latin typeface="Arial" panose="020B0604020202020204" pitchFamily="34" charset="0"/>
                <a:cs typeface="Arial" panose="020B0604020202020204" pitchFamily="34" charset="0"/>
              </a:rPr>
              <a:t>HTTPS://EN.WIKIPEDIA.ORG/WIKI/Z-LIBRARY</a:t>
            </a:r>
          </a:p>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5653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1400">
                <a:solidFill>
                  <a:schemeClr val="accent6">
                    <a:lumMod val="75000"/>
                  </a:schemeClr>
                </a:solidFill>
              </a:rPr>
              <a:t>SESSION 5: THE USE OF INTERMEDIARY SERVICES IN IP INFRINGING ACTIVITIES</a:t>
            </a:r>
          </a:p>
        </p:txBody>
      </p:sp>
      <p:sp>
        <p:nvSpPr>
          <p:cNvPr id="4" name="TextBox 3">
            <a:extLst>
              <a:ext uri="{FF2B5EF4-FFF2-40B4-BE49-F238E27FC236}">
                <a16:creationId xmlns:a16="http://schemas.microsoft.com/office/drawing/2014/main" id="{48D78A7E-940B-0A67-FF9F-DACD751A870D}"/>
              </a:ext>
            </a:extLst>
          </p:cNvPr>
          <p:cNvSpPr txBox="1"/>
          <p:nvPr/>
        </p:nvSpPr>
        <p:spPr>
          <a:xfrm>
            <a:off x="625732" y="1513710"/>
            <a:ext cx="7799035" cy="2800767"/>
          </a:xfrm>
          <a:prstGeom prst="rect">
            <a:avLst/>
          </a:prstGeom>
          <a:noFill/>
        </p:spPr>
        <p:txBody>
          <a:bodyPr wrap="square" rtlCol="0">
            <a:spAutoFit/>
          </a:bodyPr>
          <a:lstStyle/>
          <a:p>
            <a:r>
              <a:rPr lang="en-GB" sz="1600">
                <a:solidFill>
                  <a:srgbClr val="3D3D3D"/>
                </a:solidFill>
                <a:effectLst/>
                <a:latin typeface="Arial" panose="020B0604020202020204" pitchFamily="34" charset="0"/>
                <a:cs typeface="Arial" panose="020B0604020202020204" pitchFamily="34" charset="0"/>
              </a:rPr>
              <a:t>COMMONALITIES:</a:t>
            </a:r>
          </a:p>
          <a:p>
            <a:pPr marL="342900" indent="-342900">
              <a:buFont typeface="+mj-lt"/>
              <a:buAutoNum type="arabicPeriod"/>
            </a:pPr>
            <a:r>
              <a:rPr lang="en-GB" sz="1600">
                <a:solidFill>
                  <a:srgbClr val="3D3D3D"/>
                </a:solidFill>
                <a:effectLst/>
                <a:latin typeface="Arial" panose="020B0604020202020204" pitchFamily="34" charset="0"/>
                <a:cs typeface="Arial" panose="020B0604020202020204" pitchFamily="34" charset="0"/>
              </a:rPr>
              <a:t>LARGE-SCALE COMMERCIAL LEVEL EXPLOITATION OF PIRATED FILES,</a:t>
            </a:r>
          </a:p>
          <a:p>
            <a:pPr marL="342900" indent="-342900">
              <a:buFont typeface="+mj-lt"/>
              <a:buAutoNum type="arabicPeriod"/>
            </a:pPr>
            <a:r>
              <a:rPr lang="en-GB" sz="1600">
                <a:solidFill>
                  <a:srgbClr val="3D3D3D"/>
                </a:solidFill>
                <a:effectLst/>
                <a:latin typeface="Arial" panose="020B0604020202020204" pitchFamily="34" charset="0"/>
                <a:cs typeface="Arial" panose="020B0604020202020204" pitchFamily="34" charset="0"/>
              </a:rPr>
              <a:t>ADVERTISING, DONATIONS, SUBSCRIPTIONS,</a:t>
            </a:r>
          </a:p>
          <a:p>
            <a:pPr marL="342900" indent="-342900">
              <a:buFont typeface="+mj-lt"/>
              <a:buAutoNum type="arabicPeriod"/>
            </a:pPr>
            <a:r>
              <a:rPr lang="en-GB" sz="1600">
                <a:solidFill>
                  <a:srgbClr val="3D3D3D"/>
                </a:solidFill>
                <a:effectLst/>
                <a:latin typeface="Arial" panose="020B0604020202020204" pitchFamily="34" charset="0"/>
                <a:cs typeface="Arial" panose="020B0604020202020204" pitchFamily="34" charset="0"/>
              </a:rPr>
              <a:t>CRIMINAL OPERATIONS BACKED BY POWERFUL ENTITIES,</a:t>
            </a:r>
          </a:p>
          <a:p>
            <a:pPr marL="342900" indent="-342900">
              <a:buFont typeface="+mj-lt"/>
              <a:buAutoNum type="arabicPeriod"/>
            </a:pPr>
            <a:r>
              <a:rPr lang="en-GB" sz="1600">
                <a:solidFill>
                  <a:srgbClr val="3D3D3D"/>
                </a:solidFill>
                <a:latin typeface="Arial" panose="020B0604020202020204" pitchFamily="34" charset="0"/>
                <a:cs typeface="Arial" panose="020B0604020202020204" pitchFamily="34" charset="0"/>
              </a:rPr>
              <a:t>L</a:t>
            </a:r>
            <a:r>
              <a:rPr lang="en-GB" sz="1600">
                <a:solidFill>
                  <a:srgbClr val="3D3D3D"/>
                </a:solidFill>
                <a:effectLst/>
                <a:latin typeface="Arial" panose="020B0604020202020204" pitchFamily="34" charset="0"/>
                <a:cs typeface="Arial" panose="020B0604020202020204" pitchFamily="34" charset="0"/>
              </a:rPr>
              <a:t>EGAL REMEDIES CAN TAKE DECADES, LAW ENFORCEMENT SUPPORT CRITICAL,</a:t>
            </a:r>
          </a:p>
          <a:p>
            <a:pPr marL="342900" indent="-342900">
              <a:buFont typeface="+mj-lt"/>
              <a:buAutoNum type="arabicPeriod"/>
            </a:pPr>
            <a:r>
              <a:rPr lang="en-GB" sz="1600">
                <a:solidFill>
                  <a:srgbClr val="3D3D3D"/>
                </a:solidFill>
                <a:effectLst/>
                <a:latin typeface="Arial" panose="020B0604020202020204" pitchFamily="34" charset="0"/>
                <a:cs typeface="Arial" panose="020B0604020202020204" pitchFamily="34" charset="0"/>
              </a:rPr>
              <a:t>LEGAL FRAMEWORK AND REGULATION CRITICAL,</a:t>
            </a:r>
          </a:p>
          <a:p>
            <a:pPr marL="342900" indent="-342900">
              <a:buFont typeface="+mj-lt"/>
              <a:buAutoNum type="arabicPeriod"/>
            </a:pPr>
            <a:r>
              <a:rPr lang="en-GB" sz="1600">
                <a:solidFill>
                  <a:srgbClr val="3D3D3D"/>
                </a:solidFill>
                <a:effectLst/>
                <a:latin typeface="Arial" panose="020B0604020202020204" pitchFamily="34" charset="0"/>
                <a:cs typeface="Arial" panose="020B0604020202020204" pitchFamily="34" charset="0"/>
              </a:rPr>
              <a:t>(DYNAMIC) BLOCKING INJUNCTIONS CRITICAL,</a:t>
            </a:r>
          </a:p>
          <a:p>
            <a:pPr marL="342900" indent="-342900">
              <a:buFont typeface="+mj-lt"/>
              <a:buAutoNum type="arabicPeriod"/>
            </a:pPr>
            <a:r>
              <a:rPr lang="en-GB" sz="1600">
                <a:solidFill>
                  <a:srgbClr val="3D3D3D"/>
                </a:solidFill>
                <a:effectLst/>
                <a:latin typeface="Arial" panose="020B0604020202020204" pitchFamily="34" charset="0"/>
                <a:cs typeface="Arial" panose="020B0604020202020204" pitchFamily="34" charset="0"/>
              </a:rPr>
              <a:t>POLICY REGARDING FACILITATION CRITICAL,</a:t>
            </a:r>
          </a:p>
          <a:p>
            <a:pPr marL="342900" indent="-342900">
              <a:buFont typeface="+mj-lt"/>
              <a:buAutoNum type="arabicPeriod"/>
            </a:pPr>
            <a:r>
              <a:rPr lang="en-GB" sz="1600">
                <a:solidFill>
                  <a:srgbClr val="3D3D3D"/>
                </a:solidFill>
                <a:effectLst/>
                <a:latin typeface="Arial" panose="020B0604020202020204" pitchFamily="34" charset="0"/>
                <a:cs typeface="Arial" panose="020B0604020202020204" pitchFamily="34" charset="0"/>
              </a:rPr>
              <a:t>PIRACY INVESTIGATION GATEWAY TO MANY OTHER CRIMES.</a:t>
            </a:r>
          </a:p>
          <a:p>
            <a:endParaRPr lang="en-US"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2643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1400">
                <a:solidFill>
                  <a:schemeClr val="accent6">
                    <a:lumMod val="75000"/>
                  </a:schemeClr>
                </a:solidFill>
              </a:rPr>
              <a:t>SESSION 5: THE USE OF INTERMEDIARY SERVICES IN IP INFRINGING ACTIVITIES</a:t>
            </a:r>
          </a:p>
        </p:txBody>
      </p:sp>
      <p:sp>
        <p:nvSpPr>
          <p:cNvPr id="3" name="Subtitle 2"/>
          <p:cNvSpPr>
            <a:spLocks noGrp="1"/>
          </p:cNvSpPr>
          <p:nvPr>
            <p:ph type="subTitle" idx="1"/>
          </p:nvPr>
        </p:nvSpPr>
        <p:spPr>
          <a:xfrm>
            <a:off x="283450" y="1342698"/>
            <a:ext cx="8445500" cy="3046421"/>
          </a:xfrm>
        </p:spPr>
        <p:txBody>
          <a:bodyPr/>
          <a:lstStyle/>
          <a:p>
            <a:r>
              <a:rPr lang="en-US" b="1"/>
              <a:t>Z-LIBRARY</a:t>
            </a:r>
          </a:p>
          <a:p>
            <a:pPr marL="342900" indent="-342900" algn="l">
              <a:buFont typeface="Arial" panose="020B0604020202020204" pitchFamily="34" charset="0"/>
              <a:buChar char="•"/>
            </a:pPr>
            <a:r>
              <a:rPr lang="en-US"/>
              <a:t>Z-LIBRARY IS A PIRACY PLATFORM WITH MORE THAN 11 MILLION INFRINGING COPIES OF BOOKS AND 84 MILLION INFRINGING COPIES OF RESEARCH PAPERS, WITH CONNECTIONS TO THE LIBRARY GENESIS AND SCI-HUB PIRATE SITES. INTERNET USERS CAN UPLOAD CONTENT TO THE SITE (INCLUDING CONVERTED AMAZON KINDLE CONTENT). E-MAILS WITH PIRATED DIGITAL BOOKS ATTACHED WERE ALSO SENT TO INTERNET USERS FROM Z-LIBRARY WEBSITES</a:t>
            </a:r>
          </a:p>
          <a:p>
            <a:pPr marL="342900" indent="-342900" algn="l">
              <a:buFont typeface="Arial" panose="020B0604020202020204" pitchFamily="34" charset="0"/>
              <a:buChar char="•"/>
            </a:pPr>
            <a:r>
              <a:rPr lang="en-US"/>
              <a:t>3,940TH MOST VISITED PLATFORM IN THE WORLD</a:t>
            </a:r>
          </a:p>
          <a:p>
            <a:pPr marL="342900" indent="-342900" algn="l">
              <a:buFont typeface="Arial" panose="020B0604020202020204" pitchFamily="34" charset="0"/>
              <a:buChar char="•"/>
            </a:pPr>
            <a:r>
              <a:rPr lang="en-US"/>
              <a:t>CONSISTS OF 249 (CONNECTED AND MIRRORED) WEBSITES</a:t>
            </a:r>
          </a:p>
          <a:p>
            <a:pPr marL="342900" indent="-342900" algn="l">
              <a:buFont typeface="Arial" panose="020B0604020202020204" pitchFamily="34" charset="0"/>
              <a:buChar char="•"/>
            </a:pPr>
            <a:r>
              <a:rPr lang="en-US"/>
              <a:t>23 MILLION MONTHLY USERS</a:t>
            </a:r>
          </a:p>
          <a:p>
            <a:pPr marL="342900" indent="-342900" algn="l">
              <a:buFont typeface="Arial" panose="020B0604020202020204" pitchFamily="34" charset="0"/>
              <a:buChar char="•"/>
            </a:pPr>
            <a:r>
              <a:rPr lang="en-US"/>
              <a:t>BLOCKED IN FR, BANNED IN IN</a:t>
            </a:r>
          </a:p>
          <a:p>
            <a:pPr marL="342900" indent="-342900" algn="l">
              <a:buFont typeface="Arial" panose="020B0604020202020204" pitchFamily="34" charset="0"/>
              <a:buChar char="•"/>
            </a:pPr>
            <a:r>
              <a:rPr lang="en-US"/>
              <a:t>SELECTION OF HOSTING LOCATIONS: NL, CH, CN, VU, BG, RU, FR, US</a:t>
            </a:r>
          </a:p>
          <a:p>
            <a:pPr marL="342900" indent="-342900" algn="l">
              <a:buFont typeface="+mj-lt"/>
              <a:buAutoNum type="arabicPeriod"/>
            </a:pPr>
            <a:endParaRPr lang="en-US"/>
          </a:p>
        </p:txBody>
      </p:sp>
    </p:spTree>
    <p:extLst>
      <p:ext uri="{BB962C8B-B14F-4D97-AF65-F5344CB8AC3E}">
        <p14:creationId xmlns:p14="http://schemas.microsoft.com/office/powerpoint/2010/main" val="2842175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1400">
                <a:solidFill>
                  <a:schemeClr val="accent6">
                    <a:lumMod val="75000"/>
                  </a:schemeClr>
                </a:solidFill>
              </a:rPr>
              <a:t>SESSION 5: THE USE OF INTERMEDIARY SERVICES IN IP INFRINGING ACTIVITIES</a:t>
            </a:r>
          </a:p>
        </p:txBody>
      </p:sp>
      <p:sp>
        <p:nvSpPr>
          <p:cNvPr id="3" name="Subtitle 2"/>
          <p:cNvSpPr>
            <a:spLocks noGrp="1"/>
          </p:cNvSpPr>
          <p:nvPr>
            <p:ph type="subTitle" idx="1"/>
          </p:nvPr>
        </p:nvSpPr>
        <p:spPr>
          <a:xfrm>
            <a:off x="283450" y="1342698"/>
            <a:ext cx="8445500" cy="3268716"/>
          </a:xfrm>
        </p:spPr>
        <p:txBody>
          <a:bodyPr/>
          <a:lstStyle/>
          <a:p>
            <a:r>
              <a:rPr lang="en-US" b="1"/>
              <a:t>Z-LIBRARY</a:t>
            </a:r>
          </a:p>
          <a:p>
            <a:pPr marL="342900" indent="-342900" algn="l">
              <a:buFont typeface="Arial" panose="020B0604020202020204" pitchFamily="34" charset="0"/>
              <a:buChar char="•"/>
            </a:pPr>
            <a:r>
              <a:rPr lang="en-US" sz="1400"/>
              <a:t>CORE OF OPERATION LOCATED IN RU. NATIONALITY OF MAIN OPERATORS: RU</a:t>
            </a:r>
          </a:p>
          <a:p>
            <a:pPr marL="342900" indent="-342900" algn="l">
              <a:buFont typeface="Arial" panose="020B0604020202020204" pitchFamily="34" charset="0"/>
              <a:buChar char="•"/>
            </a:pPr>
            <a:r>
              <a:rPr lang="en-US" sz="1400"/>
              <a:t>SIZE OF OPERATION: ESTIMATED AT 10-15 PERSONS. SIZE OF CONTENT DATABASE: 220 TERABYTES</a:t>
            </a:r>
          </a:p>
          <a:p>
            <a:pPr marL="342900" indent="-342900" algn="l">
              <a:buFont typeface="Arial" panose="020B0604020202020204" pitchFamily="34" charset="0"/>
              <a:buChar char="•"/>
            </a:pPr>
            <a:r>
              <a:rPr lang="en-US" sz="1400"/>
              <a:t>SITE OFFERED CAPPED NUMBER OF FREE DOWNLOADS, SUBSCRIPTION PLANS, DONATIONS, ADVERTISING REVENUE (GOOGLE ADSENSE)</a:t>
            </a:r>
          </a:p>
          <a:p>
            <a:pPr marL="342900" indent="-342900" algn="l">
              <a:buFont typeface="Arial" panose="020B0604020202020204" pitchFamily="34" charset="0"/>
              <a:buChar char="•"/>
            </a:pPr>
            <a:r>
              <a:rPr lang="en-US" sz="1400"/>
              <a:t>ACCEPTS PAYMENT VIA VISA, AMERICAN EXPRESS, ALIPAY, BITCOIN, AND AMAZON.COM GIFT CARDS </a:t>
            </a:r>
          </a:p>
          <a:p>
            <a:pPr marL="342900" indent="-342900" algn="l">
              <a:buFont typeface="Arial" panose="020B0604020202020204" pitchFamily="34" charset="0"/>
              <a:buChar char="•"/>
            </a:pPr>
            <a:r>
              <a:rPr lang="en-US" sz="1400"/>
              <a:t># TWEETS AFTER TAKEDOWN OF DOMAINS: 8K+. # TWEETS AFTER INDICTMENT: 1.5K+</a:t>
            </a:r>
          </a:p>
          <a:p>
            <a:pPr marL="342900" indent="-342900" algn="l">
              <a:buFont typeface="Arial" panose="020B0604020202020204" pitchFamily="34" charset="0"/>
              <a:buChar char="•"/>
            </a:pPr>
            <a:r>
              <a:rPr lang="en-US" sz="1400"/>
              <a:t>NEWS POSTS AFTER TAKEDOWN OF DOMAINS: 80+ (BLOGS, WEB FORA, TECH SITES)</a:t>
            </a:r>
          </a:p>
          <a:p>
            <a:pPr marL="342900" indent="-342900" algn="l">
              <a:buFont typeface="Arial" panose="020B0604020202020204" pitchFamily="34" charset="0"/>
              <a:buChar char="•"/>
            </a:pPr>
            <a:r>
              <a:rPr lang="en-US" sz="1400"/>
              <a:t>NEWS ARTICLES AFTER INDICTMENT: 50+ (MAINSTREAM MEDIA)</a:t>
            </a:r>
          </a:p>
          <a:p>
            <a:pPr marL="342900" indent="-342900" algn="l">
              <a:buFont typeface="Arial" panose="020B0604020202020204" pitchFamily="34" charset="0"/>
              <a:buChar char="•"/>
            </a:pPr>
            <a:r>
              <a:rPr lang="en-US" sz="1400"/>
              <a:t>CHARGES AGAINST TWO DEFENDANTS: CRIMINAL COPYRIGHT, CONSPIRACY TO COMMIT WIRE FRAUD, WIRE FRAUD, MONEY LAUNDERING CONSPIRACY</a:t>
            </a:r>
          </a:p>
          <a:p>
            <a:pPr marL="342900" indent="-342900" algn="l">
              <a:buFont typeface="Arial" panose="020B0604020202020204" pitchFamily="34" charset="0"/>
              <a:buChar char="•"/>
            </a:pPr>
            <a:endParaRPr lang="en-US"/>
          </a:p>
          <a:p>
            <a:pPr marL="342900" indent="-342900" algn="l">
              <a:buFont typeface="+mj-lt"/>
              <a:buAutoNum type="arabicPeriod"/>
            </a:pPr>
            <a:endParaRPr lang="en-US"/>
          </a:p>
        </p:txBody>
      </p:sp>
    </p:spTree>
    <p:extLst>
      <p:ext uri="{BB962C8B-B14F-4D97-AF65-F5344CB8AC3E}">
        <p14:creationId xmlns:p14="http://schemas.microsoft.com/office/powerpoint/2010/main" val="1479820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1400">
                <a:solidFill>
                  <a:schemeClr val="accent6">
                    <a:lumMod val="75000"/>
                  </a:schemeClr>
                </a:solidFill>
              </a:rPr>
              <a:t>SESSION 5: THE USE OF INTERMEDIARY SERVICES IN IP INFRINGING ACTIVITIES</a:t>
            </a:r>
          </a:p>
        </p:txBody>
      </p:sp>
      <p:pic>
        <p:nvPicPr>
          <p:cNvPr id="6" name="Picture 5" descr="Diagram&#10;&#10;Description automatically generated">
            <a:extLst>
              <a:ext uri="{FF2B5EF4-FFF2-40B4-BE49-F238E27FC236}">
                <a16:creationId xmlns:a16="http://schemas.microsoft.com/office/drawing/2014/main" id="{DAAA6A28-0B24-F2AC-199B-0B05DFB19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7324" y="1381453"/>
            <a:ext cx="5608104" cy="3260525"/>
          </a:xfrm>
          <a:prstGeom prst="rect">
            <a:avLst/>
          </a:prstGeom>
        </p:spPr>
      </p:pic>
      <p:sp>
        <p:nvSpPr>
          <p:cNvPr id="7" name="Right Arrow 6">
            <a:extLst>
              <a:ext uri="{FF2B5EF4-FFF2-40B4-BE49-F238E27FC236}">
                <a16:creationId xmlns:a16="http://schemas.microsoft.com/office/drawing/2014/main" id="{E7AFC74B-550C-568D-0E6E-BD31D653869E}"/>
              </a:ext>
            </a:extLst>
          </p:cNvPr>
          <p:cNvSpPr/>
          <p:nvPr/>
        </p:nvSpPr>
        <p:spPr>
          <a:xfrm rot="10800000">
            <a:off x="5521398" y="3342899"/>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ame 7">
            <a:extLst>
              <a:ext uri="{FF2B5EF4-FFF2-40B4-BE49-F238E27FC236}">
                <a16:creationId xmlns:a16="http://schemas.microsoft.com/office/drawing/2014/main" id="{213E75A2-81BA-E6ED-45BC-C204A608990A}"/>
              </a:ext>
            </a:extLst>
          </p:cNvPr>
          <p:cNvSpPr/>
          <p:nvPr/>
        </p:nvSpPr>
        <p:spPr>
          <a:xfrm>
            <a:off x="3657600" y="2349062"/>
            <a:ext cx="1773621" cy="2333297"/>
          </a:xfrm>
          <a:prstGeom prst="frame">
            <a:avLst>
              <a:gd name="adj1" fmla="val 341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DAC68656-AEC7-F3BB-3A53-2C9ABD958F7D}"/>
              </a:ext>
            </a:extLst>
          </p:cNvPr>
          <p:cNvSpPr txBox="1"/>
          <p:nvPr/>
        </p:nvSpPr>
        <p:spPr>
          <a:xfrm>
            <a:off x="6499806" y="3400548"/>
            <a:ext cx="566181" cy="369332"/>
          </a:xfrm>
          <a:prstGeom prst="rect">
            <a:avLst/>
          </a:prstGeom>
          <a:noFill/>
        </p:spPr>
        <p:txBody>
          <a:bodyPr wrap="none" rtlCol="0">
            <a:spAutoFit/>
          </a:bodyPr>
          <a:lstStyle/>
          <a:p>
            <a:r>
              <a:rPr lang="en-US"/>
              <a:t>ADS</a:t>
            </a:r>
          </a:p>
        </p:txBody>
      </p:sp>
    </p:spTree>
    <p:extLst>
      <p:ext uri="{BB962C8B-B14F-4D97-AF65-F5344CB8AC3E}">
        <p14:creationId xmlns:p14="http://schemas.microsoft.com/office/powerpoint/2010/main" val="13613652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862</TotalTime>
  <Words>902</Words>
  <Application>Microsoft Office PowerPoint</Application>
  <PresentationFormat>On-screen Show (16:9)</PresentationFormat>
  <Paragraphs>119</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Day 2 Session 5 The Use of Intermediary Services in IP Infringing Activities</vt:lpstr>
      <vt:lpstr>INTRODUCTION - SESSION 5: THE USE OF INTERMEDIARY SERVICES IN IP INFRINGING ACTIVITIES</vt:lpstr>
      <vt:lpstr>INTRODUCTION - SESSION 5: THE USE OF INTERMEDIARY SERVICES IN IP INFRINGING ACTIVITIES</vt:lpstr>
      <vt:lpstr>SESSION 5: THE USE OF INTERMEDIARY SERVICES IN IP INFRINGING ACTIVITIES</vt:lpstr>
      <vt:lpstr>SESSION 5: THE USE OF INTERMEDIARY SERVICES IN IP INFRINGING ACTIVITIES</vt:lpstr>
      <vt:lpstr>SESSION 5: THE USE OF INTERMEDIARY SERVICES IN IP INFRINGING ACTIVITIES</vt:lpstr>
      <vt:lpstr>SESSION 5: THE USE OF INTERMEDIARY SERVICES IN IP INFRINGING ACTIVITIES</vt:lpstr>
      <vt:lpstr>SESSION 5: THE USE OF INTERMEDIARY SERVICES IN IP INFRINGING ACTIVITIES</vt:lpstr>
      <vt:lpstr>SESSION 5: THE USE OF INTERMEDIARY SERVICES IN IP INFRINGING ACTIVITIES</vt:lpstr>
      <vt:lpstr>PowerPoint Presentation</vt:lpstr>
      <vt:lpstr>SESSION 5: THE USE OF INTERMEDIARY SERVICES IN IP INFRINGING ACTIVITIES</vt:lpstr>
      <vt:lpstr>SESSION 5: THE USE OF INTERMEDIARY SERVICES IN IP INFRINGING ACTIVITIES</vt:lpstr>
      <vt:lpstr>SESSION 5: THE USE OF INTERMEDIARY SERVICES IN IP INFRINGING ACTIVITIES</vt:lpstr>
      <vt:lpstr>SESSION 5: THE USE OF INTERMEDIARY SERVICES IN IP INFRINGING ACTIVITIES</vt:lpstr>
      <vt:lpstr>SESSION 5: THE USE OF INTERMEDIARY SERVICES IN IP INFRINGING ACTIVITIES</vt:lpstr>
      <vt:lpstr>SESSION 5: THE USE OF INTERMEDIARY SERVICES IN IP INFRINGING ACTIVITIES</vt:lpstr>
      <vt:lpstr>SESSION 5: THE USE OF INTERMEDIARY SERVICES IN IP INFRINGING ACTIVITIES</vt:lpstr>
      <vt:lpstr>SESSION 5: THE USE OF INTERMEDIARY SERVICES IN IP INFRINGING ACTIVITIES</vt:lpstr>
      <vt:lpstr>PowerPoint Presentation</vt:lpstr>
    </vt:vector>
  </TitlesOfParts>
  <Company>OHIM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MACCHIA ANTONIO</dc:creator>
  <cp:lastModifiedBy>ARISE+ IPR</cp:lastModifiedBy>
  <cp:revision>74</cp:revision>
  <dcterms:created xsi:type="dcterms:W3CDTF">2017-12-18T13:45:00Z</dcterms:created>
  <dcterms:modified xsi:type="dcterms:W3CDTF">2023-05-02T05:24:43Z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CF1CD63352E94C0B94FBB869A304EB91</vt:lpwstr>
  </property>
  <property fmtid="{D5CDD505-2E9C-101B-9397-08002B2CF9AE}" pid="3" name="KSOProductBuildVer">
    <vt:lpwstr>1033-11.2.0.11440</vt:lpwstr>
  </property>
</Properties>
</file>