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8"/>
  </p:notesMasterIdLst>
  <p:handoutMasterIdLst>
    <p:handoutMasterId r:id="rId19"/>
  </p:handoutMasterIdLst>
  <p:sldIdLst>
    <p:sldId id="550" r:id="rId2"/>
    <p:sldId id="601" r:id="rId3"/>
    <p:sldId id="608" r:id="rId4"/>
    <p:sldId id="609" r:id="rId5"/>
    <p:sldId id="610" r:id="rId6"/>
    <p:sldId id="611" r:id="rId7"/>
    <p:sldId id="618" r:id="rId8"/>
    <p:sldId id="619" r:id="rId9"/>
    <p:sldId id="620" r:id="rId10"/>
    <p:sldId id="612" r:id="rId11"/>
    <p:sldId id="613" r:id="rId12"/>
    <p:sldId id="614" r:id="rId13"/>
    <p:sldId id="615" r:id="rId14"/>
    <p:sldId id="616" r:id="rId15"/>
    <p:sldId id="617" r:id="rId16"/>
    <p:sldId id="60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168" autoAdjust="0"/>
    <p:restoredTop sz="86411" autoAdjust="0"/>
  </p:normalViewPr>
  <p:slideViewPr>
    <p:cSldViewPr>
      <p:cViewPr varScale="1">
        <p:scale>
          <a:sx n="55" d="100"/>
          <a:sy n="55" d="100"/>
        </p:scale>
        <p:origin x="852" y="44"/>
      </p:cViewPr>
      <p:guideLst>
        <p:guide orient="horz" pos="2160"/>
        <p:guide pos="2880"/>
      </p:guideLst>
    </p:cSldViewPr>
  </p:slideViewPr>
  <p:outlineViewPr>
    <p:cViewPr>
      <p:scale>
        <a:sx n="33" d="100"/>
        <a:sy n="33" d="100"/>
      </p:scale>
      <p:origin x="0" y="-321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C2733E-787B-4105-B468-111AE7E93C3D}" type="datetimeFigureOut">
              <a:rPr lang="en-US" smtClean="0"/>
              <a:t>4/18/2023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87ECDB-D7F0-47F0-8AF0-2702BFDF8A97}" type="slidenum">
              <a:rPr lang="en-US" smtClean="0"/>
              <a:t>‹#›</a:t>
            </a:fld>
            <a:endParaRPr lang="en-US"/>
          </a:p>
        </p:txBody>
      </p:sp>
    </p:spTree>
    <p:extLst>
      <p:ext uri="{BB962C8B-B14F-4D97-AF65-F5344CB8AC3E}">
        <p14:creationId xmlns:p14="http://schemas.microsoft.com/office/powerpoint/2010/main" val="4056902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2C7E5-618B-4DBD-9D97-07F64A0C0C2B}" type="datetimeFigureOut">
              <a:rPr lang="en-PH" smtClean="0"/>
              <a:t>18/04/2023</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F25F6-7308-4AA8-B7D0-902C0A467BFB}" type="slidenum">
              <a:rPr lang="en-PH" smtClean="0"/>
              <a:t>‹#›</a:t>
            </a:fld>
            <a:endParaRPr lang="en-PH"/>
          </a:p>
        </p:txBody>
      </p:sp>
    </p:spTree>
    <p:extLst>
      <p:ext uri="{BB962C8B-B14F-4D97-AF65-F5344CB8AC3E}">
        <p14:creationId xmlns:p14="http://schemas.microsoft.com/office/powerpoint/2010/main" val="364486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F25F6-7308-4AA8-B7D0-902C0A467BFB}" type="slidenum">
              <a:rPr lang="en-PH" smtClean="0"/>
              <a:t>5</a:t>
            </a:fld>
            <a:endParaRPr lang="en-PH"/>
          </a:p>
        </p:txBody>
      </p:sp>
    </p:spTree>
    <p:extLst>
      <p:ext uri="{BB962C8B-B14F-4D97-AF65-F5344CB8AC3E}">
        <p14:creationId xmlns:p14="http://schemas.microsoft.com/office/powerpoint/2010/main" val="113836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F25F6-7308-4AA8-B7D0-902C0A467BFB}" type="slidenum">
              <a:rPr lang="en-PH" smtClean="0"/>
              <a:t>10</a:t>
            </a:fld>
            <a:endParaRPr lang="en-PH"/>
          </a:p>
        </p:txBody>
      </p:sp>
    </p:spTree>
    <p:extLst>
      <p:ext uri="{BB962C8B-B14F-4D97-AF65-F5344CB8AC3E}">
        <p14:creationId xmlns:p14="http://schemas.microsoft.com/office/powerpoint/2010/main" val="135036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F25F6-7308-4AA8-B7D0-902C0A467BFB}" type="slidenum">
              <a:rPr lang="en-PH" smtClean="0"/>
              <a:t>13</a:t>
            </a:fld>
            <a:endParaRPr lang="en-PH"/>
          </a:p>
        </p:txBody>
      </p:sp>
    </p:spTree>
    <p:extLst>
      <p:ext uri="{BB962C8B-B14F-4D97-AF65-F5344CB8AC3E}">
        <p14:creationId xmlns:p14="http://schemas.microsoft.com/office/powerpoint/2010/main" val="1210197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21514" t="26961" r="16878" b="24510"/>
          <a:stretch/>
        </p:blipFill>
        <p:spPr>
          <a:xfrm>
            <a:off x="6019800" y="6324600"/>
            <a:ext cx="457200" cy="359230"/>
          </a:xfrm>
          <a:prstGeom prst="rect">
            <a:avLst/>
          </a:prstGeom>
        </p:spPr>
      </p:pic>
    </p:spTree>
    <p:extLst>
      <p:ext uri="{BB962C8B-B14F-4D97-AF65-F5344CB8AC3E}">
        <p14:creationId xmlns:p14="http://schemas.microsoft.com/office/powerpoint/2010/main" val="186690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8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52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44549"/>
            <a:ext cx="8229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987549"/>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76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42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574" y="643732"/>
            <a:ext cx="8229600" cy="1143000"/>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96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07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41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49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8B22-F3CC-4E7D-96CC-F420C14BEF5F}"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C7282-7A4B-4E83-95C2-FABB941C76E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363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4495800"/>
          </a:xfrm>
        </p:spPr>
        <p:txBody>
          <a:bodyPr>
            <a:normAutofit fontScale="90000"/>
          </a:bodyPr>
          <a:lstStyle/>
          <a:p>
            <a:r>
              <a:rPr lang="en-US" sz="3200" dirty="0"/>
              <a:t>SPECIAL BRAND MANAGEMENT</a:t>
            </a:r>
            <a:br>
              <a:rPr lang="en-US" sz="3200" dirty="0"/>
            </a:br>
            <a:r>
              <a:rPr lang="en-US" sz="3200" dirty="0"/>
              <a:t>&amp; IPR PROTECTION COURSE</a:t>
            </a:r>
            <a:br>
              <a:rPr lang="en-US" sz="3200" dirty="0"/>
            </a:br>
            <a:r>
              <a:rPr lang="en-US" sz="3200" dirty="0"/>
              <a:t/>
            </a:r>
            <a:br>
              <a:rPr lang="en-US" sz="3200" dirty="0"/>
            </a:br>
            <a:r>
              <a:rPr lang="en-US" sz="2800" i="1" dirty="0"/>
              <a:t/>
            </a:r>
            <a:br>
              <a:rPr lang="en-US" sz="2800" i="1" dirty="0"/>
            </a:br>
            <a:r>
              <a:rPr lang="en-US" sz="2800" i="1" dirty="0"/>
              <a:t>(Best Practices in Using New Technologies in IPR Enforcement)</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200" dirty="0"/>
              <a:t>KRISTIAN NICO CALUGAY ACOSTA, Esq.</a:t>
            </a:r>
            <a:r>
              <a:rPr lang="en-US" sz="2800" dirty="0"/>
              <a:t/>
            </a:r>
            <a:br>
              <a:rPr lang="en-US" sz="2800" dirty="0"/>
            </a:br>
            <a:r>
              <a:rPr lang="en-US" sz="2800" dirty="0"/>
              <a:t/>
            </a:r>
            <a:br>
              <a:rPr lang="en-US" sz="2800" dirty="0"/>
            </a:br>
            <a:endParaRPr lang="en-US" sz="2800" b="1" dirty="0"/>
          </a:p>
        </p:txBody>
      </p:sp>
    </p:spTree>
    <p:extLst>
      <p:ext uri="{BB962C8B-B14F-4D97-AF65-F5344CB8AC3E}">
        <p14:creationId xmlns:p14="http://schemas.microsoft.com/office/powerpoint/2010/main" val="2299539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9128-0019-DE37-01F7-F341C6C06889}"/>
              </a:ext>
            </a:extLst>
          </p:cNvPr>
          <p:cNvSpPr>
            <a:spLocks noGrp="1"/>
          </p:cNvSpPr>
          <p:nvPr>
            <p:ph type="title"/>
          </p:nvPr>
        </p:nvSpPr>
        <p:spPr/>
        <p:txBody>
          <a:bodyPr/>
          <a:lstStyle/>
          <a:p>
            <a:r>
              <a:rPr lang="en-US" dirty="0"/>
              <a:t>ONSITE MARKET SURVEILLANCE</a:t>
            </a:r>
          </a:p>
        </p:txBody>
      </p:sp>
      <p:sp>
        <p:nvSpPr>
          <p:cNvPr id="3" name="Content Placeholder 2">
            <a:extLst>
              <a:ext uri="{FF2B5EF4-FFF2-40B4-BE49-F238E27FC236}">
                <a16:creationId xmlns:a16="http://schemas.microsoft.com/office/drawing/2014/main" id="{C508F7EB-1A09-36C6-447A-EB6CC4CB742B}"/>
              </a:ext>
            </a:extLst>
          </p:cNvPr>
          <p:cNvSpPr>
            <a:spLocks noGrp="1"/>
          </p:cNvSpPr>
          <p:nvPr>
            <p:ph idx="1"/>
          </p:nvPr>
        </p:nvSpPr>
        <p:spPr/>
        <p:txBody>
          <a:bodyPr>
            <a:normAutofit lnSpcReduction="10000"/>
          </a:bodyPr>
          <a:lstStyle/>
          <a:p>
            <a:pPr algn="just"/>
            <a:r>
              <a:rPr lang="en-US" dirty="0"/>
              <a:t>Use of Product Identification Software in examining the test-bought items. If the items are counterfeit, a certificate of non-authenticity will be issued by the brand owner and submit the same to the concerned law enforcement agency.</a:t>
            </a:r>
          </a:p>
          <a:p>
            <a:pPr marL="0" indent="0" algn="just">
              <a:buNone/>
            </a:pPr>
            <a:endParaRPr lang="en-US" dirty="0"/>
          </a:p>
          <a:p>
            <a:pPr marL="0" indent="0" algn="just">
              <a:buNone/>
            </a:pPr>
            <a:r>
              <a:rPr lang="en-US" dirty="0"/>
              <a:t>Example: APTOS Retail App currently use by GABC brands like </a:t>
            </a:r>
            <a:r>
              <a:rPr lang="en-US" dirty="0" err="1"/>
              <a:t>Penshoppe</a:t>
            </a:r>
            <a:r>
              <a:rPr lang="en-US" dirty="0"/>
              <a:t>.</a:t>
            </a:r>
          </a:p>
        </p:txBody>
      </p:sp>
    </p:spTree>
    <p:extLst>
      <p:ext uri="{BB962C8B-B14F-4D97-AF65-F5344CB8AC3E}">
        <p14:creationId xmlns:p14="http://schemas.microsoft.com/office/powerpoint/2010/main" val="132938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9B97-8BF2-A542-F975-B36BCFA2DCF9}"/>
              </a:ext>
            </a:extLst>
          </p:cNvPr>
          <p:cNvSpPr>
            <a:spLocks noGrp="1"/>
          </p:cNvSpPr>
          <p:nvPr>
            <p:ph type="title"/>
          </p:nvPr>
        </p:nvSpPr>
        <p:spPr/>
        <p:txBody>
          <a:bodyPr/>
          <a:lstStyle/>
          <a:p>
            <a:r>
              <a:rPr lang="en-US" dirty="0"/>
              <a:t>ACTUAL RAID OPERATIONS</a:t>
            </a:r>
          </a:p>
        </p:txBody>
      </p:sp>
      <p:sp>
        <p:nvSpPr>
          <p:cNvPr id="3" name="Content Placeholder 2">
            <a:extLst>
              <a:ext uri="{FF2B5EF4-FFF2-40B4-BE49-F238E27FC236}">
                <a16:creationId xmlns:a16="http://schemas.microsoft.com/office/drawing/2014/main" id="{F297A24E-AA31-B7D6-F705-F7564D3D14D1}"/>
              </a:ext>
            </a:extLst>
          </p:cNvPr>
          <p:cNvSpPr>
            <a:spLocks noGrp="1"/>
          </p:cNvSpPr>
          <p:nvPr>
            <p:ph idx="1"/>
          </p:nvPr>
        </p:nvSpPr>
        <p:spPr/>
        <p:txBody>
          <a:bodyPr/>
          <a:lstStyle/>
          <a:p>
            <a:r>
              <a:rPr lang="en-US" dirty="0"/>
              <a:t>Use of GPS systems and advanced cameras in the collation of evidence.</a:t>
            </a:r>
          </a:p>
          <a:p>
            <a:endParaRPr lang="en-US" dirty="0"/>
          </a:p>
          <a:p>
            <a:pPr marL="0" indent="0" algn="just">
              <a:buNone/>
            </a:pPr>
            <a:r>
              <a:rPr lang="en-US" dirty="0"/>
              <a:t>Examples: Body-Worn Camera (BWC) or Alternative Recording Devices (ARD) under CMO No. 33-2021 for customs raids and BWC &amp; ARD under A.M. No. 21-06-08-SC for enforcement actions of the NBI and the PNP.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552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5E69-D113-7FCF-1BF2-858B798C347E}"/>
              </a:ext>
            </a:extLst>
          </p:cNvPr>
          <p:cNvSpPr>
            <a:spLocks noGrp="1"/>
          </p:cNvSpPr>
          <p:nvPr>
            <p:ph type="title"/>
          </p:nvPr>
        </p:nvSpPr>
        <p:spPr/>
        <p:txBody>
          <a:bodyPr/>
          <a:lstStyle/>
          <a:p>
            <a:r>
              <a:rPr lang="en-US" dirty="0"/>
              <a:t>ACTUAL RAID OPERATIONS</a:t>
            </a:r>
          </a:p>
        </p:txBody>
      </p:sp>
      <p:sp>
        <p:nvSpPr>
          <p:cNvPr id="3" name="Content Placeholder 2">
            <a:extLst>
              <a:ext uri="{FF2B5EF4-FFF2-40B4-BE49-F238E27FC236}">
                <a16:creationId xmlns:a16="http://schemas.microsoft.com/office/drawing/2014/main" id="{EB46F91F-9CFE-4191-46A1-15AA7DCB653A}"/>
              </a:ext>
            </a:extLst>
          </p:cNvPr>
          <p:cNvSpPr>
            <a:spLocks noGrp="1"/>
          </p:cNvSpPr>
          <p:nvPr>
            <p:ph idx="1"/>
          </p:nvPr>
        </p:nvSpPr>
        <p:spPr/>
        <p:txBody>
          <a:bodyPr>
            <a:normAutofit lnSpcReduction="10000"/>
          </a:bodyPr>
          <a:lstStyle/>
          <a:p>
            <a:pPr algn="just"/>
            <a:r>
              <a:rPr lang="en-US" dirty="0"/>
              <a:t>Use of Product Identification Software in examining the seized items. If the items are counterfeit, a certificate of non-authenticity will be issued by the brand owners and submit the same to the prosecution and judicial authorities.</a:t>
            </a:r>
          </a:p>
          <a:p>
            <a:pPr marL="0" indent="0" algn="just">
              <a:buNone/>
            </a:pPr>
            <a:endParaRPr lang="en-US" dirty="0"/>
          </a:p>
          <a:p>
            <a:pPr marL="0" indent="0" algn="just">
              <a:buNone/>
            </a:pPr>
            <a:r>
              <a:rPr lang="en-US" dirty="0"/>
              <a:t>Example: APTOS Retail App currently use by GABC brands like </a:t>
            </a:r>
            <a:r>
              <a:rPr lang="en-US" dirty="0" err="1"/>
              <a:t>Penshoppe</a:t>
            </a:r>
            <a:r>
              <a:rPr lang="en-US" dirty="0"/>
              <a:t>.</a:t>
            </a:r>
          </a:p>
          <a:p>
            <a:endParaRPr lang="en-US" dirty="0"/>
          </a:p>
        </p:txBody>
      </p:sp>
    </p:spTree>
    <p:extLst>
      <p:ext uri="{BB962C8B-B14F-4D97-AF65-F5344CB8AC3E}">
        <p14:creationId xmlns:p14="http://schemas.microsoft.com/office/powerpoint/2010/main" val="216348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614D-996C-4FEB-D129-51FC4FFB6526}"/>
              </a:ext>
            </a:extLst>
          </p:cNvPr>
          <p:cNvSpPr>
            <a:spLocks noGrp="1"/>
          </p:cNvSpPr>
          <p:nvPr>
            <p:ph type="title"/>
          </p:nvPr>
        </p:nvSpPr>
        <p:spPr/>
        <p:txBody>
          <a:bodyPr/>
          <a:lstStyle/>
          <a:p>
            <a:r>
              <a:rPr lang="en-US" dirty="0"/>
              <a:t>POST-RAID OPERATIONS</a:t>
            </a:r>
          </a:p>
        </p:txBody>
      </p:sp>
      <p:sp>
        <p:nvSpPr>
          <p:cNvPr id="3" name="Content Placeholder 2">
            <a:extLst>
              <a:ext uri="{FF2B5EF4-FFF2-40B4-BE49-F238E27FC236}">
                <a16:creationId xmlns:a16="http://schemas.microsoft.com/office/drawing/2014/main" id="{7D278A81-0E38-23E6-36FE-3475FC61A844}"/>
              </a:ext>
            </a:extLst>
          </p:cNvPr>
          <p:cNvSpPr>
            <a:spLocks noGrp="1"/>
          </p:cNvSpPr>
          <p:nvPr>
            <p:ph idx="1"/>
          </p:nvPr>
        </p:nvSpPr>
        <p:spPr/>
        <p:txBody>
          <a:bodyPr>
            <a:normAutofit lnSpcReduction="10000"/>
          </a:bodyPr>
          <a:lstStyle/>
          <a:p>
            <a:pPr algn="just"/>
            <a:r>
              <a:rPr lang="en-US" dirty="0"/>
              <a:t>Authentication of IPR </a:t>
            </a:r>
            <a:r>
              <a:rPr lang="en-US" dirty="0" err="1"/>
              <a:t>Enfotech</a:t>
            </a:r>
            <a:r>
              <a:rPr lang="en-US" dirty="0"/>
              <a:t> evidence before the prosecution and judicial authorities.</a:t>
            </a:r>
          </a:p>
          <a:p>
            <a:endParaRPr lang="en-US" dirty="0"/>
          </a:p>
          <a:p>
            <a:pPr marL="0" indent="0" algn="just">
              <a:buNone/>
            </a:pPr>
            <a:r>
              <a:rPr lang="en-US" dirty="0"/>
              <a:t>PURPOSE: To successfully prosecute IPR violators in accordance with the Revised Rules of Procedure for IPR Cases (A.M. No. 10-3-10-SC) and the Revised Rules of Evidence (A.M. No. 19-08-15-SC)</a:t>
            </a:r>
          </a:p>
        </p:txBody>
      </p:sp>
    </p:spTree>
    <p:extLst>
      <p:ext uri="{BB962C8B-B14F-4D97-AF65-F5344CB8AC3E}">
        <p14:creationId xmlns:p14="http://schemas.microsoft.com/office/powerpoint/2010/main" val="162601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63AA-DC61-F7C7-06C3-9AA385C341C3}"/>
              </a:ext>
            </a:extLst>
          </p:cNvPr>
          <p:cNvSpPr>
            <a:spLocks noGrp="1"/>
          </p:cNvSpPr>
          <p:nvPr>
            <p:ph type="title"/>
          </p:nvPr>
        </p:nvSpPr>
        <p:spPr/>
        <p:txBody>
          <a:bodyPr>
            <a:normAutofit fontScale="90000"/>
          </a:bodyPr>
          <a:lstStyle/>
          <a:p>
            <a:r>
              <a:rPr lang="en-US" dirty="0"/>
              <a:t>AUTHENTICATING IPR</a:t>
            </a:r>
            <a:br>
              <a:rPr lang="en-US" dirty="0"/>
            </a:br>
            <a:r>
              <a:rPr lang="en-US" dirty="0"/>
              <a:t>ENFOTECH EVIDENCE</a:t>
            </a:r>
          </a:p>
        </p:txBody>
      </p:sp>
      <p:sp>
        <p:nvSpPr>
          <p:cNvPr id="3" name="Content Placeholder 2">
            <a:extLst>
              <a:ext uri="{FF2B5EF4-FFF2-40B4-BE49-F238E27FC236}">
                <a16:creationId xmlns:a16="http://schemas.microsoft.com/office/drawing/2014/main" id="{AA5C00C9-9719-3622-C1AD-318E1AA6AE7C}"/>
              </a:ext>
            </a:extLst>
          </p:cNvPr>
          <p:cNvSpPr>
            <a:spLocks noGrp="1"/>
          </p:cNvSpPr>
          <p:nvPr>
            <p:ph idx="1"/>
          </p:nvPr>
        </p:nvSpPr>
        <p:spPr>
          <a:xfrm>
            <a:off x="457200" y="2332037"/>
            <a:ext cx="8229600" cy="4525963"/>
          </a:xfrm>
        </p:spPr>
        <p:txBody>
          <a:bodyPr>
            <a:normAutofit fontScale="92500" lnSpcReduction="20000"/>
          </a:bodyPr>
          <a:lstStyle/>
          <a:p>
            <a:r>
              <a:rPr lang="en-US" dirty="0"/>
              <a:t>Documentary evidence like certificate of non-authenticity</a:t>
            </a:r>
          </a:p>
          <a:p>
            <a:pPr marL="0" indent="0">
              <a:buNone/>
            </a:pPr>
            <a:endParaRPr lang="en-US" dirty="0"/>
          </a:p>
          <a:p>
            <a:pPr marL="0" indent="0" algn="just">
              <a:buNone/>
            </a:pPr>
            <a:r>
              <a:rPr lang="en-US" dirty="0"/>
              <a:t>Methods: Documents acknowledged before a notary public are authenticated by presenting the notarized document itself. For unnotarized documents, a document is authenticated when a party admits in record its existence or when a witness with personal knowledge confirms the execution, existence and authenticity of the document.</a:t>
            </a:r>
          </a:p>
        </p:txBody>
      </p:sp>
    </p:spTree>
    <p:extLst>
      <p:ext uri="{BB962C8B-B14F-4D97-AF65-F5344CB8AC3E}">
        <p14:creationId xmlns:p14="http://schemas.microsoft.com/office/powerpoint/2010/main" val="308808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83D9-CF4F-05A2-D92A-919B112FE698}"/>
              </a:ext>
            </a:extLst>
          </p:cNvPr>
          <p:cNvSpPr>
            <a:spLocks noGrp="1"/>
          </p:cNvSpPr>
          <p:nvPr>
            <p:ph type="title"/>
          </p:nvPr>
        </p:nvSpPr>
        <p:spPr/>
        <p:txBody>
          <a:bodyPr>
            <a:normAutofit fontScale="90000"/>
          </a:bodyPr>
          <a:lstStyle/>
          <a:p>
            <a:r>
              <a:rPr lang="en-US" dirty="0"/>
              <a:t>AUTHENTICATING IPR</a:t>
            </a:r>
            <a:br>
              <a:rPr lang="en-US" dirty="0"/>
            </a:br>
            <a:r>
              <a:rPr lang="en-US" dirty="0"/>
              <a:t>ENFOTECH EVIDENCE</a:t>
            </a:r>
          </a:p>
        </p:txBody>
      </p:sp>
      <p:sp>
        <p:nvSpPr>
          <p:cNvPr id="3" name="Content Placeholder 2">
            <a:extLst>
              <a:ext uri="{FF2B5EF4-FFF2-40B4-BE49-F238E27FC236}">
                <a16:creationId xmlns:a16="http://schemas.microsoft.com/office/drawing/2014/main" id="{9CF7F3ED-0DA1-62C6-49E5-9A887D3F5707}"/>
              </a:ext>
            </a:extLst>
          </p:cNvPr>
          <p:cNvSpPr>
            <a:spLocks noGrp="1"/>
          </p:cNvSpPr>
          <p:nvPr>
            <p:ph idx="1"/>
          </p:nvPr>
        </p:nvSpPr>
        <p:spPr>
          <a:xfrm>
            <a:off x="457200" y="2307906"/>
            <a:ext cx="8229600" cy="4525963"/>
          </a:xfrm>
        </p:spPr>
        <p:txBody>
          <a:bodyPr>
            <a:normAutofit fontScale="92500" lnSpcReduction="10000"/>
          </a:bodyPr>
          <a:lstStyle/>
          <a:p>
            <a:pPr algn="just"/>
            <a:r>
              <a:rPr lang="en-US" dirty="0"/>
              <a:t>Object evidence like photos taken and videos recorded using </a:t>
            </a:r>
            <a:r>
              <a:rPr lang="en-US" dirty="0" err="1"/>
              <a:t>GPSMapCamera</a:t>
            </a:r>
            <a:r>
              <a:rPr lang="en-US" dirty="0"/>
              <a:t> App, BWC or ARD.</a:t>
            </a:r>
          </a:p>
          <a:p>
            <a:endParaRPr lang="en-US" dirty="0"/>
          </a:p>
          <a:p>
            <a:pPr marL="0" indent="0" algn="just">
              <a:buNone/>
            </a:pPr>
            <a:r>
              <a:rPr lang="en-US" dirty="0"/>
              <a:t>Methods: Audio, photographic and video evidence are authenticated by showing, presenting or displaying them to the court and must be identified, explained or authenticated by the person who made the recording or by some other competent to testify on the accuracy thereof.</a:t>
            </a:r>
          </a:p>
        </p:txBody>
      </p:sp>
    </p:spTree>
    <p:extLst>
      <p:ext uri="{BB962C8B-B14F-4D97-AF65-F5344CB8AC3E}">
        <p14:creationId xmlns:p14="http://schemas.microsoft.com/office/powerpoint/2010/main" val="358110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04D9-A78F-052F-DB93-DB7B81E5BFA9}"/>
              </a:ext>
            </a:extLst>
          </p:cNvPr>
          <p:cNvSpPr>
            <a:spLocks noGrp="1"/>
          </p:cNvSpPr>
          <p:nvPr>
            <p:ph type="title"/>
          </p:nvPr>
        </p:nvSpPr>
        <p:spPr>
          <a:xfrm>
            <a:off x="457200" y="2590800"/>
            <a:ext cx="8229600" cy="1143000"/>
          </a:xfrm>
        </p:spPr>
        <p:txBody>
          <a:bodyPr/>
          <a:lstStyle/>
          <a:p>
            <a:r>
              <a:rPr lang="en-US" dirty="0"/>
              <a:t>THANK YOU!!!</a:t>
            </a:r>
          </a:p>
        </p:txBody>
      </p:sp>
    </p:spTree>
    <p:extLst>
      <p:ext uri="{BB962C8B-B14F-4D97-AF65-F5344CB8AC3E}">
        <p14:creationId xmlns:p14="http://schemas.microsoft.com/office/powerpoint/2010/main" val="44417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96E6-9DAC-728C-C170-26002B70A2CD}"/>
              </a:ext>
            </a:extLst>
          </p:cNvPr>
          <p:cNvSpPr>
            <a:spLocks noGrp="1"/>
          </p:cNvSpPr>
          <p:nvPr>
            <p:ph type="title"/>
          </p:nvPr>
        </p:nvSpPr>
        <p:spPr>
          <a:xfrm>
            <a:off x="457200" y="1066800"/>
            <a:ext cx="8229600" cy="1143000"/>
          </a:xfrm>
        </p:spPr>
        <p:txBody>
          <a:bodyPr>
            <a:noAutofit/>
          </a:bodyPr>
          <a:lstStyle/>
          <a:p>
            <a:r>
              <a:rPr lang="en-US" sz="3600" dirty="0"/>
              <a:t>IPR ENFORCEMENT TECHNOLOGY</a:t>
            </a:r>
            <a:br>
              <a:rPr lang="en-US" sz="3600" dirty="0"/>
            </a:br>
            <a:r>
              <a:rPr lang="en-US" sz="3600" dirty="0"/>
              <a:t>(IPR ENFOTECH)</a:t>
            </a:r>
          </a:p>
        </p:txBody>
      </p:sp>
      <p:sp>
        <p:nvSpPr>
          <p:cNvPr id="3" name="Content Placeholder 2">
            <a:extLst>
              <a:ext uri="{FF2B5EF4-FFF2-40B4-BE49-F238E27FC236}">
                <a16:creationId xmlns:a16="http://schemas.microsoft.com/office/drawing/2014/main" id="{FBE69ECE-B089-B225-2E2E-2C0D70384636}"/>
              </a:ext>
            </a:extLst>
          </p:cNvPr>
          <p:cNvSpPr>
            <a:spLocks noGrp="1"/>
          </p:cNvSpPr>
          <p:nvPr>
            <p:ph idx="1"/>
          </p:nvPr>
        </p:nvSpPr>
        <p:spPr>
          <a:xfrm>
            <a:off x="457200" y="2667000"/>
            <a:ext cx="8229600" cy="3846512"/>
          </a:xfrm>
        </p:spPr>
        <p:txBody>
          <a:bodyPr/>
          <a:lstStyle/>
          <a:p>
            <a:pPr marL="0" indent="0" algn="just">
              <a:buNone/>
            </a:pPr>
            <a:r>
              <a:rPr lang="en-PH" b="0" i="0" u="none" strike="noStrike" dirty="0">
                <a:solidFill>
                  <a:srgbClr val="202122"/>
                </a:solidFill>
                <a:effectLst/>
              </a:rPr>
              <a:t>IPR </a:t>
            </a:r>
            <a:r>
              <a:rPr lang="en-PH" b="0" i="0" u="none" strike="noStrike" dirty="0" err="1">
                <a:solidFill>
                  <a:srgbClr val="202122"/>
                </a:solidFill>
                <a:effectLst/>
              </a:rPr>
              <a:t>Enfotech</a:t>
            </a:r>
            <a:r>
              <a:rPr lang="en-PH" b="0" i="0" u="none" strike="noStrike" dirty="0">
                <a:solidFill>
                  <a:srgbClr val="202122"/>
                </a:solidFill>
                <a:effectLst/>
              </a:rPr>
              <a:t> refers to the application of technology (online database, GPS systems, advanced cameras, </a:t>
            </a:r>
            <a:r>
              <a:rPr lang="en-PH" dirty="0">
                <a:solidFill>
                  <a:srgbClr val="202122"/>
                </a:solidFill>
              </a:rPr>
              <a:t>product identification </a:t>
            </a:r>
            <a:r>
              <a:rPr lang="en-PH" dirty="0" err="1">
                <a:solidFill>
                  <a:srgbClr val="202122"/>
                </a:solidFill>
              </a:rPr>
              <a:t>softaware</a:t>
            </a:r>
            <a:r>
              <a:rPr lang="en-PH" dirty="0">
                <a:solidFill>
                  <a:srgbClr val="202122"/>
                </a:solidFill>
              </a:rPr>
              <a:t>, etc.)</a:t>
            </a:r>
            <a:r>
              <a:rPr lang="en-PH" b="0" i="0" u="none" strike="noStrike" dirty="0">
                <a:solidFill>
                  <a:srgbClr val="202122"/>
                </a:solidFill>
                <a:effectLst/>
              </a:rPr>
              <a:t> to help brand owners and law enforcement agencies </a:t>
            </a:r>
            <a:r>
              <a:rPr lang="en-PH" dirty="0">
                <a:solidFill>
                  <a:srgbClr val="202122"/>
                </a:solidFill>
              </a:rPr>
              <a:t>during anti-counterfeiting operations.</a:t>
            </a:r>
          </a:p>
        </p:txBody>
      </p:sp>
    </p:spTree>
    <p:extLst>
      <p:ext uri="{BB962C8B-B14F-4D97-AF65-F5344CB8AC3E}">
        <p14:creationId xmlns:p14="http://schemas.microsoft.com/office/powerpoint/2010/main" val="65537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DE78-CAB2-DBB0-4B14-0B4ED3B4328E}"/>
              </a:ext>
            </a:extLst>
          </p:cNvPr>
          <p:cNvSpPr>
            <a:spLocks noGrp="1"/>
          </p:cNvSpPr>
          <p:nvPr>
            <p:ph type="title"/>
          </p:nvPr>
        </p:nvSpPr>
        <p:spPr/>
        <p:txBody>
          <a:bodyPr/>
          <a:lstStyle/>
          <a:p>
            <a:r>
              <a:rPr lang="en-US" dirty="0"/>
              <a:t>IPR ENFOTECH STAGES</a:t>
            </a:r>
          </a:p>
        </p:txBody>
      </p:sp>
      <p:sp>
        <p:nvSpPr>
          <p:cNvPr id="3" name="Content Placeholder 2">
            <a:extLst>
              <a:ext uri="{FF2B5EF4-FFF2-40B4-BE49-F238E27FC236}">
                <a16:creationId xmlns:a16="http://schemas.microsoft.com/office/drawing/2014/main" id="{C8E4BAA8-4D90-66A6-A47B-7FD210B48D7B}"/>
              </a:ext>
            </a:extLst>
          </p:cNvPr>
          <p:cNvSpPr>
            <a:spLocks noGrp="1"/>
          </p:cNvSpPr>
          <p:nvPr>
            <p:ph idx="1"/>
          </p:nvPr>
        </p:nvSpPr>
        <p:spPr/>
        <p:txBody>
          <a:bodyPr/>
          <a:lstStyle/>
          <a:p>
            <a:r>
              <a:rPr lang="en-US" dirty="0"/>
              <a:t>PRE-RAID OPERATIONS</a:t>
            </a:r>
          </a:p>
          <a:p>
            <a:r>
              <a:rPr lang="en-US" dirty="0"/>
              <a:t>ACTUAL RAID OPERATIONS</a:t>
            </a:r>
          </a:p>
          <a:p>
            <a:r>
              <a:rPr lang="en-US" dirty="0"/>
              <a:t>POST-RAID OPERATIONS</a:t>
            </a:r>
          </a:p>
        </p:txBody>
      </p:sp>
    </p:spTree>
    <p:extLst>
      <p:ext uri="{BB962C8B-B14F-4D97-AF65-F5344CB8AC3E}">
        <p14:creationId xmlns:p14="http://schemas.microsoft.com/office/powerpoint/2010/main" val="334930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66C2-88CF-67ED-41F8-B980837B0012}"/>
              </a:ext>
            </a:extLst>
          </p:cNvPr>
          <p:cNvSpPr>
            <a:spLocks noGrp="1"/>
          </p:cNvSpPr>
          <p:nvPr>
            <p:ph type="title"/>
          </p:nvPr>
        </p:nvSpPr>
        <p:spPr>
          <a:xfrm>
            <a:off x="457200" y="990600"/>
            <a:ext cx="8229600" cy="1143000"/>
          </a:xfrm>
        </p:spPr>
        <p:txBody>
          <a:bodyPr>
            <a:normAutofit fontScale="90000"/>
          </a:bodyPr>
          <a:lstStyle/>
          <a:p>
            <a:r>
              <a:rPr lang="en-US" dirty="0"/>
              <a:t>PRE-RAID ENFOTECH TOOLS</a:t>
            </a:r>
            <a:br>
              <a:rPr lang="en-US" dirty="0"/>
            </a:br>
            <a:r>
              <a:rPr lang="en-US" dirty="0"/>
              <a:t>&amp; STRATEGIES</a:t>
            </a:r>
          </a:p>
        </p:txBody>
      </p:sp>
      <p:sp>
        <p:nvSpPr>
          <p:cNvPr id="3" name="Content Placeholder 2">
            <a:extLst>
              <a:ext uri="{FF2B5EF4-FFF2-40B4-BE49-F238E27FC236}">
                <a16:creationId xmlns:a16="http://schemas.microsoft.com/office/drawing/2014/main" id="{F65486E0-AF99-6DA7-6BC4-95E8F41B0E64}"/>
              </a:ext>
            </a:extLst>
          </p:cNvPr>
          <p:cNvSpPr>
            <a:spLocks noGrp="1"/>
          </p:cNvSpPr>
          <p:nvPr>
            <p:ph idx="1"/>
          </p:nvPr>
        </p:nvSpPr>
        <p:spPr>
          <a:xfrm>
            <a:off x="472440" y="2399346"/>
            <a:ext cx="8229600" cy="3614105"/>
          </a:xfrm>
        </p:spPr>
        <p:txBody>
          <a:bodyPr/>
          <a:lstStyle/>
          <a:p>
            <a:r>
              <a:rPr lang="en-US" dirty="0"/>
              <a:t>Online Market Surveillance</a:t>
            </a:r>
          </a:p>
          <a:p>
            <a:r>
              <a:rPr lang="en-US" dirty="0"/>
              <a:t>Onsite Market Surveillance</a:t>
            </a:r>
          </a:p>
        </p:txBody>
      </p:sp>
    </p:spTree>
    <p:extLst>
      <p:ext uri="{BB962C8B-B14F-4D97-AF65-F5344CB8AC3E}">
        <p14:creationId xmlns:p14="http://schemas.microsoft.com/office/powerpoint/2010/main" val="370076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755D-37FB-276D-D32A-A4CE4D6555C7}"/>
              </a:ext>
            </a:extLst>
          </p:cNvPr>
          <p:cNvSpPr>
            <a:spLocks noGrp="1"/>
          </p:cNvSpPr>
          <p:nvPr>
            <p:ph type="title"/>
          </p:nvPr>
        </p:nvSpPr>
        <p:spPr/>
        <p:txBody>
          <a:bodyPr/>
          <a:lstStyle/>
          <a:p>
            <a:r>
              <a:rPr lang="en-US" dirty="0"/>
              <a:t>ONLINE MARKET SURVEILLANCE</a:t>
            </a:r>
          </a:p>
        </p:txBody>
      </p:sp>
      <p:sp>
        <p:nvSpPr>
          <p:cNvPr id="3" name="Content Placeholder 2">
            <a:extLst>
              <a:ext uri="{FF2B5EF4-FFF2-40B4-BE49-F238E27FC236}">
                <a16:creationId xmlns:a16="http://schemas.microsoft.com/office/drawing/2014/main" id="{CA1190B0-DBB3-8FC2-A1C9-61191D1159FF}"/>
              </a:ext>
            </a:extLst>
          </p:cNvPr>
          <p:cNvSpPr>
            <a:spLocks noGrp="1"/>
          </p:cNvSpPr>
          <p:nvPr>
            <p:ph idx="1"/>
          </p:nvPr>
        </p:nvSpPr>
        <p:spPr/>
        <p:txBody>
          <a:bodyPr>
            <a:normAutofit lnSpcReduction="10000"/>
          </a:bodyPr>
          <a:lstStyle/>
          <a:p>
            <a:pPr algn="just"/>
            <a:r>
              <a:rPr lang="en-US" dirty="0"/>
              <a:t>Surveillance of Infringing Accounts, Posts and/or Stores on social media market places and e-commerce sites;</a:t>
            </a:r>
          </a:p>
          <a:p>
            <a:pPr algn="just"/>
            <a:r>
              <a:rPr lang="en-US" dirty="0"/>
              <a:t>Digital cease and desist campaigns;</a:t>
            </a:r>
          </a:p>
          <a:p>
            <a:pPr algn="just"/>
            <a:r>
              <a:rPr lang="en-US" dirty="0"/>
              <a:t>IPR enforcement coordination with the concerned social media and e-commerce platforms; and</a:t>
            </a:r>
          </a:p>
          <a:p>
            <a:pPr algn="just"/>
            <a:r>
              <a:rPr lang="en-US" dirty="0"/>
              <a:t>Referral of targets for onsite market surveillance.</a:t>
            </a:r>
          </a:p>
        </p:txBody>
      </p:sp>
    </p:spTree>
    <p:extLst>
      <p:ext uri="{BB962C8B-B14F-4D97-AF65-F5344CB8AC3E}">
        <p14:creationId xmlns:p14="http://schemas.microsoft.com/office/powerpoint/2010/main" val="367785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D43C-ADC1-064B-6629-D23E1CBB594F}"/>
              </a:ext>
            </a:extLst>
          </p:cNvPr>
          <p:cNvSpPr>
            <a:spLocks noGrp="1"/>
          </p:cNvSpPr>
          <p:nvPr>
            <p:ph type="title"/>
          </p:nvPr>
        </p:nvSpPr>
        <p:spPr/>
        <p:txBody>
          <a:bodyPr/>
          <a:lstStyle/>
          <a:p>
            <a:r>
              <a:rPr lang="en-US" dirty="0"/>
              <a:t>ONSITE MARKET SURVEILLANCE</a:t>
            </a:r>
          </a:p>
        </p:txBody>
      </p:sp>
      <p:sp>
        <p:nvSpPr>
          <p:cNvPr id="3" name="Content Placeholder 2">
            <a:extLst>
              <a:ext uri="{FF2B5EF4-FFF2-40B4-BE49-F238E27FC236}">
                <a16:creationId xmlns:a16="http://schemas.microsoft.com/office/drawing/2014/main" id="{A0627946-F596-63D6-1389-5BCBD77C1167}"/>
              </a:ext>
            </a:extLst>
          </p:cNvPr>
          <p:cNvSpPr>
            <a:spLocks noGrp="1"/>
          </p:cNvSpPr>
          <p:nvPr>
            <p:ph idx="1"/>
          </p:nvPr>
        </p:nvSpPr>
        <p:spPr/>
        <p:txBody>
          <a:bodyPr/>
          <a:lstStyle/>
          <a:p>
            <a:r>
              <a:rPr lang="en-US" dirty="0"/>
              <a:t>Use of GPS systems and advanced cameras in the collation of evidence.</a:t>
            </a:r>
          </a:p>
          <a:p>
            <a:endParaRPr lang="en-US" dirty="0"/>
          </a:p>
          <a:p>
            <a:pPr marL="0" indent="0">
              <a:buNone/>
            </a:pPr>
            <a:r>
              <a:rPr lang="en-US" dirty="0"/>
              <a:t>Example: </a:t>
            </a:r>
            <a:r>
              <a:rPr lang="en-US" dirty="0" err="1"/>
              <a:t>GPSMapCamera</a:t>
            </a:r>
            <a:r>
              <a:rPr lang="en-US" dirty="0"/>
              <a:t> App [required by the Bureau of Customs (BOC) under CMO No. 37-2021]</a:t>
            </a:r>
          </a:p>
        </p:txBody>
      </p:sp>
    </p:spTree>
    <p:extLst>
      <p:ext uri="{BB962C8B-B14F-4D97-AF65-F5344CB8AC3E}">
        <p14:creationId xmlns:p14="http://schemas.microsoft.com/office/powerpoint/2010/main" val="177431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E29A-51B9-0A94-A8A7-34770FA02869}"/>
              </a:ext>
            </a:extLst>
          </p:cNvPr>
          <p:cNvSpPr>
            <a:spLocks noGrp="1"/>
          </p:cNvSpPr>
          <p:nvPr>
            <p:ph type="title"/>
          </p:nvPr>
        </p:nvSpPr>
        <p:spPr/>
        <p:txBody>
          <a:bodyPr>
            <a:normAutofit/>
          </a:bodyPr>
          <a:lstStyle/>
          <a:p>
            <a:r>
              <a:rPr lang="en-US" dirty="0"/>
              <a:t>EXAMPLES (</a:t>
            </a:r>
            <a:r>
              <a:rPr lang="en-US" dirty="0" err="1"/>
              <a:t>GPSMapCamera</a:t>
            </a:r>
            <a:r>
              <a:rPr lang="en-US" dirty="0"/>
              <a:t> App)</a:t>
            </a:r>
          </a:p>
        </p:txBody>
      </p:sp>
      <p:sp>
        <p:nvSpPr>
          <p:cNvPr id="3" name="Content Placeholder 2">
            <a:extLst>
              <a:ext uri="{FF2B5EF4-FFF2-40B4-BE49-F238E27FC236}">
                <a16:creationId xmlns:a16="http://schemas.microsoft.com/office/drawing/2014/main" id="{EB1EB1E3-C3F6-B413-6B69-ED653E37C4B3}"/>
              </a:ext>
            </a:extLst>
          </p:cNvPr>
          <p:cNvSpPr>
            <a:spLocks noGrp="1"/>
          </p:cNvSpPr>
          <p:nvPr>
            <p:ph idx="1"/>
          </p:nvPr>
        </p:nvSpPr>
        <p:spPr>
          <a:xfrm>
            <a:off x="457200" y="1804986"/>
            <a:ext cx="8229600" cy="4525963"/>
          </a:xfrm>
        </p:spPr>
        <p:txBody>
          <a:bodyPr>
            <a:normAutofit/>
          </a:bodyPr>
          <a:lstStyle/>
          <a:p>
            <a:pPr marL="0" indent="0">
              <a:buNone/>
            </a:pPr>
            <a:r>
              <a:rPr lang="en-US" sz="2000" dirty="0"/>
              <a:t>Excerpt from an Actual Investigation Report Submitted to the BOC IPRD</a:t>
            </a:r>
          </a:p>
          <a:p>
            <a:pPr marL="0" indent="0">
              <a:buNone/>
            </a:pPr>
            <a:endParaRPr lang="en-US" sz="2000" dirty="0"/>
          </a:p>
        </p:txBody>
      </p:sp>
      <p:pic>
        <p:nvPicPr>
          <p:cNvPr id="5" name="Picture 4">
            <a:extLst>
              <a:ext uri="{FF2B5EF4-FFF2-40B4-BE49-F238E27FC236}">
                <a16:creationId xmlns:a16="http://schemas.microsoft.com/office/drawing/2014/main" id="{05700B46-BB78-B85E-085B-A04328D5B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0"/>
            <a:ext cx="8229600" cy="4343400"/>
          </a:xfrm>
          <a:prstGeom prst="rect">
            <a:avLst/>
          </a:prstGeom>
        </p:spPr>
      </p:pic>
    </p:spTree>
    <p:extLst>
      <p:ext uri="{BB962C8B-B14F-4D97-AF65-F5344CB8AC3E}">
        <p14:creationId xmlns:p14="http://schemas.microsoft.com/office/powerpoint/2010/main" val="157361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D95C-8994-3B7C-1C31-74C73AEE1585}"/>
              </a:ext>
            </a:extLst>
          </p:cNvPr>
          <p:cNvSpPr>
            <a:spLocks noGrp="1"/>
          </p:cNvSpPr>
          <p:nvPr>
            <p:ph type="title"/>
          </p:nvPr>
        </p:nvSpPr>
        <p:spPr/>
        <p:txBody>
          <a:bodyPr/>
          <a:lstStyle/>
          <a:p>
            <a:r>
              <a:rPr lang="en-US" dirty="0"/>
              <a:t>EXAMPLES (</a:t>
            </a:r>
            <a:r>
              <a:rPr lang="en-US" dirty="0" err="1"/>
              <a:t>GPSMapCamera</a:t>
            </a:r>
            <a:r>
              <a:rPr lang="en-US" dirty="0"/>
              <a:t> App)</a:t>
            </a:r>
          </a:p>
        </p:txBody>
      </p:sp>
      <p:sp>
        <p:nvSpPr>
          <p:cNvPr id="3" name="Content Placeholder 2">
            <a:extLst>
              <a:ext uri="{FF2B5EF4-FFF2-40B4-BE49-F238E27FC236}">
                <a16:creationId xmlns:a16="http://schemas.microsoft.com/office/drawing/2014/main" id="{7F25DCC5-08A6-FA8F-A48B-86DCF077C8BA}"/>
              </a:ext>
            </a:extLst>
          </p:cNvPr>
          <p:cNvSpPr>
            <a:spLocks noGrp="1"/>
          </p:cNvSpPr>
          <p:nvPr>
            <p:ph idx="1"/>
          </p:nvPr>
        </p:nvSpPr>
        <p:spPr/>
        <p:txBody>
          <a:bodyPr/>
          <a:lstStyle/>
          <a:p>
            <a:pPr marL="0" indent="0">
              <a:buNone/>
            </a:pPr>
            <a:r>
              <a:rPr lang="en-US" sz="2000" dirty="0"/>
              <a:t>Excerpt of from an Actual Investigation Report Submitted to the PNP – CIDG</a:t>
            </a:r>
          </a:p>
          <a:p>
            <a:pPr marL="0" indent="0">
              <a:buNone/>
            </a:pPr>
            <a:endParaRPr lang="en-US" sz="2000" dirty="0"/>
          </a:p>
          <a:p>
            <a:pPr marL="0" indent="0">
              <a:buNone/>
            </a:pPr>
            <a:endParaRPr lang="en-US" dirty="0"/>
          </a:p>
        </p:txBody>
      </p:sp>
      <p:pic>
        <p:nvPicPr>
          <p:cNvPr id="5" name="Picture 4">
            <a:extLst>
              <a:ext uri="{FF2B5EF4-FFF2-40B4-BE49-F238E27FC236}">
                <a16:creationId xmlns:a16="http://schemas.microsoft.com/office/drawing/2014/main" id="{B14EE743-8E7E-DD24-EEB8-07828BCD0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10787"/>
            <a:ext cx="8229600" cy="4347213"/>
          </a:xfrm>
          <a:prstGeom prst="rect">
            <a:avLst/>
          </a:prstGeom>
        </p:spPr>
      </p:pic>
    </p:spTree>
    <p:extLst>
      <p:ext uri="{BB962C8B-B14F-4D97-AF65-F5344CB8AC3E}">
        <p14:creationId xmlns:p14="http://schemas.microsoft.com/office/powerpoint/2010/main" val="377004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26C-FA56-FCDA-F27C-7042EFFCC081}"/>
              </a:ext>
            </a:extLst>
          </p:cNvPr>
          <p:cNvSpPr>
            <a:spLocks noGrp="1"/>
          </p:cNvSpPr>
          <p:nvPr>
            <p:ph type="title"/>
          </p:nvPr>
        </p:nvSpPr>
        <p:spPr/>
        <p:txBody>
          <a:bodyPr/>
          <a:lstStyle/>
          <a:p>
            <a:r>
              <a:rPr lang="en-US" dirty="0"/>
              <a:t>EXAMPLES (</a:t>
            </a:r>
            <a:r>
              <a:rPr lang="en-US" dirty="0" err="1"/>
              <a:t>GPSMapCamera</a:t>
            </a:r>
            <a:r>
              <a:rPr lang="en-US" dirty="0"/>
              <a:t> App)</a:t>
            </a:r>
          </a:p>
        </p:txBody>
      </p:sp>
      <p:sp>
        <p:nvSpPr>
          <p:cNvPr id="3" name="Content Placeholder 2">
            <a:extLst>
              <a:ext uri="{FF2B5EF4-FFF2-40B4-BE49-F238E27FC236}">
                <a16:creationId xmlns:a16="http://schemas.microsoft.com/office/drawing/2014/main" id="{9160A7C9-0832-503C-D438-31E1EAD8D56C}"/>
              </a:ext>
            </a:extLst>
          </p:cNvPr>
          <p:cNvSpPr>
            <a:spLocks noGrp="1"/>
          </p:cNvSpPr>
          <p:nvPr>
            <p:ph idx="1"/>
          </p:nvPr>
        </p:nvSpPr>
        <p:spPr/>
        <p:txBody>
          <a:bodyPr/>
          <a:lstStyle/>
          <a:p>
            <a:pPr marL="0" indent="0">
              <a:buNone/>
            </a:pPr>
            <a:r>
              <a:rPr lang="en-US" sz="2000" dirty="0"/>
              <a:t>Excerpt of from an Actual Investigation Report Submitted to the PNP – CIDG</a:t>
            </a:r>
          </a:p>
          <a:p>
            <a:pPr marL="0" indent="0">
              <a:buNone/>
            </a:pPr>
            <a:endParaRPr lang="en-US" sz="2000" dirty="0"/>
          </a:p>
          <a:p>
            <a:pPr marL="0" indent="0">
              <a:buNone/>
            </a:pPr>
            <a:endParaRPr lang="en-US" sz="2000" dirty="0"/>
          </a:p>
          <a:p>
            <a:pPr marL="0" indent="0">
              <a:buNone/>
            </a:pPr>
            <a:endParaRPr lang="en-US" dirty="0"/>
          </a:p>
        </p:txBody>
      </p:sp>
      <p:pic>
        <p:nvPicPr>
          <p:cNvPr id="5" name="Picture 4">
            <a:extLst>
              <a:ext uri="{FF2B5EF4-FFF2-40B4-BE49-F238E27FC236}">
                <a16:creationId xmlns:a16="http://schemas.microsoft.com/office/drawing/2014/main" id="{088315B1-FD2D-01E1-1365-3EC3EBE6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 y="2362200"/>
            <a:ext cx="7930342" cy="4343400"/>
          </a:xfrm>
          <a:prstGeom prst="rect">
            <a:avLst/>
          </a:prstGeom>
        </p:spPr>
      </p:pic>
    </p:spTree>
    <p:extLst>
      <p:ext uri="{BB962C8B-B14F-4D97-AF65-F5344CB8AC3E}">
        <p14:creationId xmlns:p14="http://schemas.microsoft.com/office/powerpoint/2010/main" val="21698027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9328</TotalTime>
  <Words>546</Words>
  <Application>Microsoft Office PowerPoint</Application>
  <PresentationFormat>On-screen Show (4:3)</PresentationFormat>
  <Paragraphs>54</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1_Office Theme</vt:lpstr>
      <vt:lpstr>SPECIAL BRAND MANAGEMENT &amp; IPR PROTECTION COURSE   (Best Practices in Using New Technologies in IPR Enforcement)    KRISTIAN NICO CALUGAY ACOSTA, Esq.  </vt:lpstr>
      <vt:lpstr>IPR ENFORCEMENT TECHNOLOGY (IPR ENFOTECH)</vt:lpstr>
      <vt:lpstr>IPR ENFOTECH STAGES</vt:lpstr>
      <vt:lpstr>PRE-RAID ENFOTECH TOOLS &amp; STRATEGIES</vt:lpstr>
      <vt:lpstr>ONLINE MARKET SURVEILLANCE</vt:lpstr>
      <vt:lpstr>ONSITE MARKET SURVEILLANCE</vt:lpstr>
      <vt:lpstr>EXAMPLES (GPSMapCamera App)</vt:lpstr>
      <vt:lpstr>EXAMPLES (GPSMapCamera App)</vt:lpstr>
      <vt:lpstr>EXAMPLES (GPSMapCamera App)</vt:lpstr>
      <vt:lpstr>ONSITE MARKET SURVEILLANCE</vt:lpstr>
      <vt:lpstr>ACTUAL RAID OPERATIONS</vt:lpstr>
      <vt:lpstr>ACTUAL RAID OPERATIONS</vt:lpstr>
      <vt:lpstr>POST-RAID OPERATIONS</vt:lpstr>
      <vt:lpstr>AUTHENTICATING IPR ENFOTECH EVIDENCE</vt:lpstr>
      <vt:lpstr>AUTHENTICATING IPR ENFOTECH EVIDENCE</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DESIGNS, LABELS  and MARKS : A  Discussion on  the  Law  on TRADEMARK and  COPYRIGHT</dc:title>
  <dc:creator>Malvar, Michael Andrew</dc:creator>
  <cp:lastModifiedBy>ARISE+ IPR</cp:lastModifiedBy>
  <cp:revision>350</cp:revision>
  <dcterms:created xsi:type="dcterms:W3CDTF">2015-04-14T10:03:00Z</dcterms:created>
  <dcterms:modified xsi:type="dcterms:W3CDTF">2023-04-18T02:58:04Z</dcterms:modified>
</cp:coreProperties>
</file>