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2" r:id="rId2"/>
    <p:sldId id="277" r:id="rId3"/>
    <p:sldId id="335" r:id="rId4"/>
    <p:sldId id="336" r:id="rId5"/>
    <p:sldId id="278" r:id="rId6"/>
    <p:sldId id="337" r:id="rId7"/>
    <p:sldId id="279" r:id="rId8"/>
    <p:sldId id="338" r:id="rId9"/>
    <p:sldId id="280" r:id="rId10"/>
    <p:sldId id="339" r:id="rId11"/>
    <p:sldId id="340" r:id="rId12"/>
    <p:sldId id="281" r:id="rId13"/>
    <p:sldId id="342" r:id="rId14"/>
    <p:sldId id="300" r:id="rId15"/>
    <p:sldId id="348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080"/>
    <a:srgbClr val="144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3" autoAdjust="0"/>
    <p:restoredTop sz="94694" autoAdjust="0"/>
  </p:normalViewPr>
  <p:slideViewPr>
    <p:cSldViewPr snapToGrid="0" snapToObjects="1">
      <p:cViewPr varScale="1">
        <p:scale>
          <a:sx n="80" d="100"/>
          <a:sy n="80" d="100"/>
        </p:scale>
        <p:origin x="976" y="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56" d="100"/>
          <a:sy n="156" d="100"/>
        </p:scale>
        <p:origin x="-68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94FCF-B34B-7140-8A79-9BA6F0AB479F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DD9A9-EE33-9C4B-B03E-3C6C521FD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21219-377F-F24E-8A19-4F25CB11444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BEB84-F495-4C43-88BA-2032B3C1BCD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4660126" y="1354935"/>
            <a:ext cx="3985110" cy="1232147"/>
          </a:xfrm>
          <a:prstGeom prst="rect">
            <a:avLst/>
          </a:prstGeom>
          <a:noFill/>
        </p:spPr>
        <p:txBody>
          <a:bodyPr vert="horz" anchor="t"/>
          <a:lstStyle>
            <a:lvl1pPr algn="l">
              <a:defRPr b="1"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sz="2500" spc="-40" dirty="0">
                <a:solidFill>
                  <a:srgbClr val="144491"/>
                </a:solidFill>
                <a:ea typeface="+mn-ea"/>
              </a:rPr>
              <a:t>SUB-PROJECT</a:t>
            </a:r>
            <a:br>
              <a:rPr lang="en-US" sz="2500" spc="-40" dirty="0">
                <a:solidFill>
                  <a:srgbClr val="144491"/>
                </a:solidFill>
                <a:ea typeface="+mn-ea"/>
              </a:rPr>
            </a:br>
            <a:r>
              <a:rPr lang="en-US" sz="2500" spc="-40" dirty="0">
                <a:solidFill>
                  <a:srgbClr val="144491"/>
                </a:solidFill>
                <a:ea typeface="+mn-ea"/>
              </a:rPr>
              <a:t>STEERTING COMMITTEE</a:t>
            </a:r>
            <a:br>
              <a:rPr lang="en-US" sz="2500" spc="-40" dirty="0">
                <a:solidFill>
                  <a:srgbClr val="144491"/>
                </a:solidFill>
                <a:ea typeface="+mn-ea"/>
              </a:rPr>
            </a:br>
            <a:r>
              <a:rPr lang="en-US" sz="2500" spc="-40" dirty="0">
                <a:solidFill>
                  <a:srgbClr val="144491"/>
                </a:solidFill>
                <a:ea typeface="+mn-ea"/>
              </a:rPr>
              <a:t>MEETING</a:t>
            </a:r>
            <a:endParaRPr lang="en-US" dirty="0">
              <a:effectLst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17750" y="922571"/>
            <a:ext cx="8255000" cy="31988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1500" b="1" baseline="0">
                <a:solidFill>
                  <a:srgbClr val="143080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INDEX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7750" y="1337701"/>
            <a:ext cx="8331200" cy="2959100"/>
          </a:xfrm>
          <a:prstGeom prst="rect">
            <a:avLst/>
          </a:prstGeom>
        </p:spPr>
        <p:txBody>
          <a:bodyPr/>
          <a:lstStyle>
            <a:lvl1pPr marL="0" marR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ITEM – 1</a:t>
            </a:r>
          </a:p>
          <a:p>
            <a:endParaRPr lang="en-US" dirty="0"/>
          </a:p>
          <a:p>
            <a:r>
              <a:rPr lang="en-US" dirty="0"/>
              <a:t>ITEM - 1</a:t>
            </a:r>
          </a:p>
          <a:p>
            <a:endParaRPr lang="en-US" dirty="0"/>
          </a:p>
          <a:p>
            <a:r>
              <a:rPr lang="en-US" dirty="0"/>
              <a:t>ITEM - 1</a:t>
            </a:r>
          </a:p>
          <a:p>
            <a:endParaRPr lang="en-US" dirty="0"/>
          </a:p>
          <a:p>
            <a:r>
              <a:rPr lang="en-US" dirty="0"/>
              <a:t>ITEM - 1</a:t>
            </a:r>
          </a:p>
          <a:p>
            <a:endParaRPr lang="en-US" dirty="0"/>
          </a:p>
          <a:p>
            <a:r>
              <a:rPr lang="en-US" dirty="0"/>
              <a:t>ITEM - 1</a:t>
            </a:r>
          </a:p>
          <a:p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13000" y="1274201"/>
            <a:ext cx="8159750" cy="0"/>
          </a:xfrm>
          <a:prstGeom prst="line">
            <a:avLst/>
          </a:prstGeom>
          <a:ln w="3175" cmpd="sng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ING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7750" y="927570"/>
            <a:ext cx="8255000" cy="319880"/>
          </a:xfrm>
          <a:prstGeom prst="rect">
            <a:avLst/>
          </a:prstGeom>
          <a:solidFill>
            <a:srgbClr val="143080"/>
          </a:solidFill>
        </p:spPr>
        <p:txBody>
          <a:bodyPr anchor="ctr"/>
          <a:lstStyle>
            <a:lvl1pPr algn="l">
              <a:defRPr sz="1500" b="1" baseline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ITEM - 1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3450" y="1342699"/>
            <a:ext cx="8445500" cy="131445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/>
                <a:cs typeface="Arial" panose="020B0604020202020204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V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450" y="1370151"/>
            <a:ext cx="8388350" cy="3394472"/>
          </a:xfrm>
          <a:prstGeom prst="rect">
            <a:avLst/>
          </a:prstGeom>
        </p:spPr>
        <p:txBody>
          <a:bodyPr/>
          <a:lstStyle>
            <a:lvl1pPr marL="177800" indent="-177800">
              <a:lnSpc>
                <a:spcPct val="120000"/>
              </a:lnSpc>
              <a:defRPr sz="1600" b="1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1pPr>
            <a:lvl2pPr marL="628650" indent="-171450">
              <a:lnSpc>
                <a:spcPct val="120000"/>
              </a:lnSpc>
              <a:defRPr sz="1500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2pPr>
            <a:lvl3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3pPr>
            <a:lvl4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4pPr>
            <a:lvl5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2750" y="942321"/>
            <a:ext cx="8255000" cy="319880"/>
          </a:xfrm>
          <a:prstGeom prst="rect">
            <a:avLst/>
          </a:prstGeom>
          <a:solidFill>
            <a:srgbClr val="143080"/>
          </a:solidFill>
        </p:spPr>
        <p:txBody>
          <a:bodyPr anchor="ctr"/>
          <a:lstStyle>
            <a:lvl1pPr algn="l">
              <a:defRPr sz="1500" b="1" baseline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ITEM - 1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971550" y="430350"/>
            <a:ext cx="7772400" cy="1620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TITLE SLIDE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3450" y="1365151"/>
            <a:ext cx="3882008" cy="3394472"/>
          </a:xfrm>
          <a:prstGeom prst="rect">
            <a:avLst/>
          </a:prstGeom>
        </p:spPr>
        <p:txBody>
          <a:bodyPr/>
          <a:lstStyle>
            <a:lvl1pPr marL="177800" indent="-177800">
              <a:lnSpc>
                <a:spcPct val="120000"/>
              </a:lnSpc>
              <a:defRPr sz="1600" b="1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1pPr>
            <a:lvl2pPr marL="628650" indent="-171450">
              <a:lnSpc>
                <a:spcPct val="120000"/>
              </a:lnSpc>
              <a:defRPr sz="1500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2pPr>
            <a:lvl3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3pPr>
            <a:lvl4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4pPr>
            <a:lvl5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82750" y="937321"/>
            <a:ext cx="8255000" cy="319880"/>
          </a:xfrm>
          <a:prstGeom prst="rect">
            <a:avLst/>
          </a:prstGeom>
          <a:solidFill>
            <a:srgbClr val="143080"/>
          </a:solidFill>
        </p:spPr>
        <p:txBody>
          <a:bodyPr anchor="ctr"/>
          <a:lstStyle>
            <a:lvl1pPr algn="l">
              <a:defRPr sz="1500" b="1" baseline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r>
              <a:rPr lang="en-US" dirty="0"/>
              <a:t>ITEM - 1</a:t>
            </a:r>
          </a:p>
        </p:txBody>
      </p:sp>
      <p:sp>
        <p:nvSpPr>
          <p:cNvPr id="9" name="Title 1"/>
          <p:cNvSpPr txBox="1"/>
          <p:nvPr userDrawn="1"/>
        </p:nvSpPr>
        <p:spPr>
          <a:xfrm>
            <a:off x="971550" y="291653"/>
            <a:ext cx="7772400" cy="16203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00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TITLE SLIDE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4741692" y="1365151"/>
            <a:ext cx="3882008" cy="3394472"/>
          </a:xfrm>
          <a:prstGeom prst="rect">
            <a:avLst/>
          </a:prstGeom>
        </p:spPr>
        <p:txBody>
          <a:bodyPr/>
          <a:lstStyle>
            <a:lvl1pPr marL="177800" indent="-177800">
              <a:lnSpc>
                <a:spcPct val="120000"/>
              </a:lnSpc>
              <a:defRPr sz="1600" b="1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1pPr>
            <a:lvl2pPr marL="628650" indent="-171450">
              <a:lnSpc>
                <a:spcPct val="120000"/>
              </a:lnSpc>
              <a:defRPr sz="1500"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2pPr>
            <a:lvl3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3pPr>
            <a:lvl4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4pPr>
            <a:lvl5pPr>
              <a:lnSpc>
                <a:spcPct val="120000"/>
              </a:lnSpc>
              <a:defRPr>
                <a:solidFill>
                  <a:srgbClr val="262626"/>
                </a:solidFill>
                <a:latin typeface="Arial" panose="020B0604020202020204"/>
                <a:cs typeface="Arial" panose="020B0604020202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 IPKEY"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hyperlink" Target="https://sinconf.org/sin2020/docs/4.pdf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hyperlink" Target="https://sinconf.org/sin2020/docs/4.pdf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DOWDNBu9DkU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uipo.europa.eu/tunnel-web/secure/webdav/guest/document_library/observatory/documents/reports/2022_Impact_AI_on_the_Infringement_and_Enforcement_CR_Designs/2022_Impact_AI_on_the_Infringement_and_Enforcement_CR_Designs_FullR_en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tatnano.com/news/67961/The-Nanotechnology-Breakthrough-with-Potential-Significance-for-Biomedical-Sensors" TargetMode="External"/><Relationship Id="rId4" Type="http://schemas.openxmlformats.org/officeDocument/2006/relationships/hyperlink" Target="https://www.mdpi.com/1424-8220/17/9/212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ad.nl/video/productie/vr-bril-toont-jongeren-de-risico-s-van-drugscriminaliteit-362196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60126" y="2587082"/>
            <a:ext cx="3584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4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/>
                <a:cs typeface="Arial" panose="020B0604020202020204"/>
              </a:rPr>
              <a:t>Pascal Hetzscholdt | Manila | 27-28 April 2023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0126" y="1585390"/>
            <a:ext cx="4483874" cy="763797"/>
          </a:xfrm>
          <a:prstGeom prst="rect">
            <a:avLst/>
          </a:prstGeom>
          <a:noFill/>
        </p:spPr>
        <p:txBody>
          <a:bodyPr vert="horz" anchor="t"/>
          <a:lstStyle/>
          <a:p>
            <a:r>
              <a:rPr lang="en-US" sz="2200" spc="-40" dirty="0">
                <a:solidFill>
                  <a:srgbClr val="143080"/>
                </a:solidFill>
                <a:ea typeface="+mn-ea"/>
              </a:rPr>
              <a:t>Day 1 Session 2</a:t>
            </a:r>
            <a:br>
              <a:rPr lang="en-US" sz="2200" spc="-40" dirty="0">
                <a:solidFill>
                  <a:srgbClr val="143080"/>
                </a:solidFill>
                <a:ea typeface="+mn-ea"/>
              </a:rPr>
            </a:br>
            <a:r>
              <a:rPr lang="en-US" sz="2200" spc="-40" dirty="0">
                <a:solidFill>
                  <a:srgbClr val="143080"/>
                </a:solidFill>
                <a:ea typeface="+mn-ea"/>
              </a:rPr>
              <a:t>Intermediary Services </a:t>
            </a:r>
            <a:br>
              <a:rPr lang="en-US" sz="2200" spc="-40" dirty="0">
                <a:solidFill>
                  <a:srgbClr val="143080"/>
                </a:solidFill>
                <a:ea typeface="+mn-ea"/>
              </a:rPr>
            </a:br>
            <a:r>
              <a:rPr lang="en-US" sz="2200" spc="-40" dirty="0">
                <a:solidFill>
                  <a:srgbClr val="143080"/>
                </a:solidFill>
                <a:ea typeface="+mn-ea"/>
              </a:rPr>
              <a:t>and IP Crimes</a:t>
            </a:r>
            <a:endParaRPr lang="en-US" sz="2200" dirty="0">
              <a:solidFill>
                <a:srgbClr val="14308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298" y="3948235"/>
            <a:ext cx="347404" cy="3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4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AC78A1C-B7C8-5B82-8654-399D0C063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39" y="1421953"/>
            <a:ext cx="3915104" cy="1726763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D4F1476-5A92-0930-CE9A-1822B18A9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52" y="3243395"/>
            <a:ext cx="3738939" cy="1280284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908E5690-154E-46C7-3017-55BC5AA65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00099"/>
            <a:ext cx="4245676" cy="22338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CAC2BE-8C06-BACB-927D-82005DDEBE31}"/>
              </a:ext>
            </a:extLst>
          </p:cNvPr>
          <p:cNvSpPr txBox="1"/>
          <p:nvPr/>
        </p:nvSpPr>
        <p:spPr>
          <a:xfrm>
            <a:off x="5221991" y="4385179"/>
            <a:ext cx="2661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hlinkClick r:id="rId5"/>
              </a:rPr>
              <a:t>https://sinconf.org/sin2020/docs/4.pdf</a:t>
            </a:r>
            <a:r>
              <a:rPr lang="en-US" sz="1200"/>
              <a:t> </a:t>
            </a:r>
          </a:p>
        </p:txBody>
      </p:sp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EB01677-EAEB-1D3A-C610-BBAA6577B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652" y="1347536"/>
            <a:ext cx="3915104" cy="60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0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FBC0ECF-FA9E-0C28-5F31-F35E5EB80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1503354"/>
            <a:ext cx="3572989" cy="169028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89AAB15-22A1-B90A-AD1F-0B008DDD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972" y="1902863"/>
            <a:ext cx="4539278" cy="2326517"/>
          </a:xfrm>
          <a:prstGeom prst="rect">
            <a:avLst/>
          </a:prstGeo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13DA89B-4F82-2D91-5D36-6B00748FA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50" y="3193641"/>
            <a:ext cx="3407558" cy="1424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75DF73-64E5-4B20-75A1-89EC65F0568F}"/>
              </a:ext>
            </a:extLst>
          </p:cNvPr>
          <p:cNvSpPr txBox="1"/>
          <p:nvPr/>
        </p:nvSpPr>
        <p:spPr>
          <a:xfrm>
            <a:off x="4816475" y="4339013"/>
            <a:ext cx="2661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hlinkClick r:id="rId5"/>
              </a:rPr>
              <a:t>https://sinconf.org/sin2020/docs/4.pdf</a:t>
            </a:r>
            <a:r>
              <a:rPr lang="en-US" sz="1200"/>
              <a:t> </a:t>
            </a:r>
          </a:p>
        </p:txBody>
      </p:sp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5BCA1A2-D9FE-84FC-7B6A-893D8CCA8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704" y="1357083"/>
            <a:ext cx="3857383" cy="60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92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342698"/>
            <a:ext cx="8445500" cy="3254702"/>
          </a:xfrm>
        </p:spPr>
        <p:txBody>
          <a:bodyPr/>
          <a:lstStyle/>
          <a:p>
            <a:r>
              <a:rPr lang="en-US" b="1"/>
              <a:t>ARTIFICIAL INTELLIGENCE &amp; ROBOTICS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TRAINING AND EDUCATION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MINIMIZING TRAVEL (SUSTAINABILITY)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COMBINATION WITH ROBOTICS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DRONES 2.0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RESPONSE TIMES AND PUBLIC SAFETY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TRAFFIC SITUATION AND DATA COLLECTION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EVIDENCE TRANSPORTATION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SELF ASSESSMENTS AND ACCOUNTABILITY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CRIME PREVENTION </a:t>
            </a:r>
            <a:br>
              <a:rPr lang="en-US"/>
            </a:br>
            <a:r>
              <a:rPr lang="en-US"/>
              <a:t>(PREDICTIONS/PATTERNS)</a:t>
            </a:r>
          </a:p>
          <a:p>
            <a:pPr algn="l"/>
            <a:endParaRPr lang="en-US"/>
          </a:p>
          <a:p>
            <a:pPr algn="l"/>
            <a:endParaRPr lang="en-US"/>
          </a:p>
          <a:p>
            <a:pPr marL="342900" indent="-342900" algn="l">
              <a:buFont typeface="+mj-lt"/>
              <a:buAutoNum type="arabicPeriod"/>
            </a:pPr>
            <a:endParaRPr lang="en-US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90C8783-FE65-727E-CAC8-9EF540428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503" y="1416333"/>
            <a:ext cx="3339764" cy="310743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0523194-22D2-4A98-1E4C-35DA4A6F0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646" y="1434280"/>
            <a:ext cx="4102230" cy="250665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8" name="Picture 7" descr="A picture containing sky&#10;&#10;Description automatically generated">
            <a:extLst>
              <a:ext uri="{FF2B5EF4-FFF2-40B4-BE49-F238E27FC236}">
                <a16:creationId xmlns:a16="http://schemas.microsoft.com/office/drawing/2014/main" id="{A082758C-E96D-6576-3C0F-E94203464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021" y="1434279"/>
            <a:ext cx="2586729" cy="31011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7B9105C-AC00-CB10-48E8-FFEF01E5D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67" y="1434280"/>
            <a:ext cx="1092576" cy="320003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1224E2-B208-F103-F296-60F29654A12E}"/>
              </a:ext>
            </a:extLst>
          </p:cNvPr>
          <p:cNvSpPr txBox="1"/>
          <p:nvPr/>
        </p:nvSpPr>
        <p:spPr>
          <a:xfrm>
            <a:off x="2218414" y="4127766"/>
            <a:ext cx="3663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i="0" u="none" strike="noStrike">
                <a:effectLst/>
                <a:latin typeface="YouTube Sans"/>
              </a:rPr>
              <a:t>Amazing Invention- This Drone Will Change Everything</a:t>
            </a:r>
            <a:r>
              <a:rPr lang="en-US" sz="1200">
                <a:hlinkClick r:id="rId5"/>
              </a:rPr>
              <a:t/>
            </a:r>
            <a:br>
              <a:rPr lang="en-US" sz="1200">
                <a:hlinkClick r:id="rId5"/>
              </a:rPr>
            </a:br>
            <a:r>
              <a:rPr lang="en-US" sz="1200">
                <a:hlinkClick r:id="rId5"/>
              </a:rPr>
              <a:t>https://www.youtube.com/watch?v=DOWDNBu9DkU</a:t>
            </a:r>
            <a:r>
              <a:rPr lang="en-US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844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342698"/>
            <a:ext cx="4344132" cy="3254702"/>
          </a:xfrm>
        </p:spPr>
        <p:txBody>
          <a:bodyPr/>
          <a:lstStyle/>
          <a:p>
            <a:r>
              <a:rPr lang="en-US" sz="1230" b="1"/>
              <a:t>CHATGPT VS GOOGLE BARD VS BING CHAT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PERSON VS SEARCH VS LIMITED TOOL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MATURITY – INEXPERIENCED 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ROBUSTNESS – COMPLEXITY PROMPTS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NAMING AND SHAMING – AWARENESS - APOLOGY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INTERPRETATION OF QUESTIONS - CONTEXT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DESIRES – ADVERTISING &amp; ECOSYSTEM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RESTRICTIONS AND LIABILITY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TRAINED ‘NOT TO ANSWER’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BIAS (TOOL VS USE)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PRIOR KNOWLEDGE MAKES ALL THE DIFFERENCE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230"/>
              <a:t>DATA USE AND DATA LEAKS, FEEDBACK LOOPS, HUMAN MODERATORS</a:t>
            </a:r>
          </a:p>
          <a:p>
            <a:pPr algn="l"/>
            <a:endParaRPr lang="en-US" sz="1230"/>
          </a:p>
          <a:p>
            <a:pPr algn="l"/>
            <a:endParaRPr lang="en-US" sz="1230"/>
          </a:p>
          <a:p>
            <a:pPr marL="342900" indent="-342900" algn="l">
              <a:buFont typeface="+mj-lt"/>
              <a:buAutoNum type="arabicPeriod"/>
            </a:pPr>
            <a:endParaRPr lang="en-US" sz="1230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CCC46B24-41A9-2DB9-37A9-2D27878C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82" y="2201011"/>
            <a:ext cx="2860602" cy="19621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176933-E730-348E-7B32-36CA809B180F}"/>
              </a:ext>
            </a:extLst>
          </p:cNvPr>
          <p:cNvSpPr txBox="1"/>
          <p:nvPr/>
        </p:nvSpPr>
        <p:spPr>
          <a:xfrm>
            <a:off x="4688542" y="4033524"/>
            <a:ext cx="361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Study on the Impact of Artifical Intelligence on the Infringement and Enforcement of Copyright and Designs </a:t>
            </a:r>
            <a:r>
              <a:rPr lang="en-US" sz="800">
                <a:hlinkClick r:id="rId3"/>
              </a:rPr>
              <a:t>https://euipo.europa.eu/tunnel-web/secure/webdav/guest/document_library/observatory/documents/reports/2022_Impact_AI_on_the_Infringement_and_Enforcement_CR_Designs/2022_Impact_AI_on_the_Infringement_and_Enforcement_CR_Designs_FullR_en.pdf</a:t>
            </a:r>
            <a:r>
              <a:rPr lang="en-US" sz="800"/>
              <a:t> 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6D916A-E480-EB06-52F1-D52EFD10E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542" y="1295312"/>
            <a:ext cx="4089372" cy="90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5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6289604" y="2418190"/>
            <a:ext cx="2235630" cy="446595"/>
          </a:xfrm>
          <a:prstGeom prst="rect">
            <a:avLst/>
          </a:prstGeom>
          <a:noFill/>
        </p:spPr>
        <p:txBody>
          <a:bodyPr anchor="b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spc="-40" dirty="0">
                <a:solidFill>
                  <a:srgbClr val="143080"/>
                </a:solidFill>
                <a:latin typeface="Arial" panose="020B0604020202020204"/>
                <a:ea typeface="+mn-ea"/>
                <a:cs typeface="Arial" panose="020B0604020202020204"/>
              </a:rPr>
              <a:t>Q&amp;A</a:t>
            </a:r>
            <a:endParaRPr lang="en-US" dirty="0">
              <a:solidFill>
                <a:srgbClr val="1430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298" y="3948235"/>
            <a:ext cx="347404" cy="3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0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342698"/>
            <a:ext cx="5634750" cy="3046421"/>
          </a:xfrm>
        </p:spPr>
        <p:txBody>
          <a:bodyPr/>
          <a:lstStyle/>
          <a:p>
            <a:r>
              <a:rPr lang="en-US" b="1"/>
              <a:t>3D PRINTING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FROM FRAGILE TO ‘BETTER THAN ‘THE REAL THING’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TRACKING AND TRACING, DRM, SECURE CAD FILES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REDUCED WASTE: TRANSPORTATION, LOCAL PRODUCTION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BETTER, STRONGER DESIGNS, TAILORED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NEW MATERIALS: BETTER PROTECTION FOR LAW ENFORCEMENT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MONITORING OF DEVELOPMENTS HIGHLY RECOMMENDED: EXPERTISE IS SCARCE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CHEMICAL MARKERS: AUTHENTICITY, ORIGIN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EDUCATION AND OUTREACH TO MANUFACTURERS RECOMMENDED</a:t>
            </a:r>
          </a:p>
        </p:txBody>
      </p:sp>
      <p:pic>
        <p:nvPicPr>
          <p:cNvPr id="5" name="Picture 4" descr="A picture containing person, indoor, hand, tool&#10;&#10;Description automatically generated">
            <a:extLst>
              <a:ext uri="{FF2B5EF4-FFF2-40B4-BE49-F238E27FC236}">
                <a16:creationId xmlns:a16="http://schemas.microsoft.com/office/drawing/2014/main" id="{B0300119-8223-490A-1F72-8FEF8F82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1580302"/>
            <a:ext cx="2079487" cy="28405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49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27ECA4-8610-4A08-55EF-4745E3063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41" y="3173574"/>
            <a:ext cx="6535173" cy="1493841"/>
          </a:xfrm>
          <a:prstGeom prst="rect">
            <a:avLst/>
          </a:prstGeom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AF8E3FC-111E-7C56-DB7C-76C8F401B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41" y="1247450"/>
            <a:ext cx="6485319" cy="18552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C56E92-216E-FE52-102D-A950D1B47987}"/>
              </a:ext>
            </a:extLst>
          </p:cNvPr>
          <p:cNvSpPr txBox="1"/>
          <p:nvPr/>
        </p:nvSpPr>
        <p:spPr>
          <a:xfrm>
            <a:off x="7730814" y="4421194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Source: Google Images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A7938-FA09-F18B-086B-12D92E3D7369}"/>
              </a:ext>
            </a:extLst>
          </p:cNvPr>
          <p:cNvSpPr txBox="1"/>
          <p:nvPr/>
        </p:nvSpPr>
        <p:spPr>
          <a:xfrm>
            <a:off x="223851" y="2450897"/>
            <a:ext cx="909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Countless</a:t>
            </a:r>
          </a:p>
          <a:p>
            <a:r>
              <a:rPr lang="en-US" sz="1200"/>
              <a:t>innovations</a:t>
            </a:r>
          </a:p>
        </p:txBody>
      </p:sp>
    </p:spTree>
    <p:extLst>
      <p:ext uri="{BB962C8B-B14F-4D97-AF65-F5344CB8AC3E}">
        <p14:creationId xmlns:p14="http://schemas.microsoft.com/office/powerpoint/2010/main" val="1276804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AB5C05A-0C16-B3E4-BB1C-95CE9A34D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37" y="1445646"/>
            <a:ext cx="8392078" cy="2825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3C45CB-FC5E-7D1A-B731-3814307EC7F2}"/>
              </a:ext>
            </a:extLst>
          </p:cNvPr>
          <p:cNvSpPr txBox="1"/>
          <p:nvPr/>
        </p:nvSpPr>
        <p:spPr>
          <a:xfrm>
            <a:off x="2917735" y="4402371"/>
            <a:ext cx="3622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Stronger tools and stronger materials (also for policing)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58785-8FA3-49B0-C89E-0B5F4B48E949}"/>
              </a:ext>
            </a:extLst>
          </p:cNvPr>
          <p:cNvSpPr txBox="1"/>
          <p:nvPr/>
        </p:nvSpPr>
        <p:spPr>
          <a:xfrm>
            <a:off x="7372185" y="4402371"/>
            <a:ext cx="1612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Source: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83440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1" y="1342698"/>
            <a:ext cx="4872750" cy="3046421"/>
          </a:xfrm>
        </p:spPr>
        <p:txBody>
          <a:bodyPr/>
          <a:lstStyle/>
          <a:p>
            <a:r>
              <a:rPr lang="en-US" b="1"/>
              <a:t>NANOTECH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ROBOTS AT A MOLECULAR SCALE, CLEANING UP POLLUTION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INFORMATION CARRIERS, FASTER AND SMALLER TECH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INTELLIGENT AND SMART GOODS, EVEN SOLAR AND FUEL CELLS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LABELLING OF AUTHENTIC GOODS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BETTER MEDICAL DIAGNOSES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SELF-REPAIRING MATERIALS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THEFT RESISTANCE AND MONITORING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COMMS AND EVIDENCE TRANSPORTATION</a:t>
            </a:r>
          </a:p>
        </p:txBody>
      </p:sp>
      <p:pic>
        <p:nvPicPr>
          <p:cNvPr id="5" name="Picture 4" descr="A picture containing indoor, office, items, appliance&#10;&#10;Description automatically generated">
            <a:extLst>
              <a:ext uri="{FF2B5EF4-FFF2-40B4-BE49-F238E27FC236}">
                <a16:creationId xmlns:a16="http://schemas.microsoft.com/office/drawing/2014/main" id="{1A53E5D8-4ECD-84B1-2561-D7F427219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429" y="1513358"/>
            <a:ext cx="3508737" cy="27051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71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pic>
        <p:nvPicPr>
          <p:cNvPr id="2050" name="Picture 2" descr="Sensors | Free Full-Text | Multifunctional Nanotechnology-Enabled Sensors  for Rapid Capture and Detection of Pathogens">
            <a:extLst>
              <a:ext uri="{FF2B5EF4-FFF2-40B4-BE49-F238E27FC236}">
                <a16:creationId xmlns:a16="http://schemas.microsoft.com/office/drawing/2014/main" id="{A9CF583B-8FA0-A526-4806-182EC8279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70" y="1574357"/>
            <a:ext cx="4634258" cy="185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Nanotechnology Breakthrough with Potential Significance for Biomedical  Sensors | STATNANO">
            <a:extLst>
              <a:ext uri="{FF2B5EF4-FFF2-40B4-BE49-F238E27FC236}">
                <a16:creationId xmlns:a16="http://schemas.microsoft.com/office/drawing/2014/main" id="{01430747-6876-D886-E6D2-395509EA5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15" y="1510747"/>
            <a:ext cx="2811661" cy="15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30F21B-19B4-8CD2-E103-F1CCA9D6DCE2}"/>
              </a:ext>
            </a:extLst>
          </p:cNvPr>
          <p:cNvSpPr txBox="1"/>
          <p:nvPr/>
        </p:nvSpPr>
        <p:spPr>
          <a:xfrm>
            <a:off x="397750" y="3530379"/>
            <a:ext cx="2934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hlinkClick r:id="rId4"/>
              </a:rPr>
              <a:t>https://www.mdpi.com/1424-8220/17/9/2121</a:t>
            </a:r>
            <a:r>
              <a:rPr lang="en-US" sz="100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53498F-2F75-DE0F-D9B3-627399C37E07}"/>
              </a:ext>
            </a:extLst>
          </p:cNvPr>
          <p:cNvSpPr txBox="1"/>
          <p:nvPr/>
        </p:nvSpPr>
        <p:spPr>
          <a:xfrm>
            <a:off x="5015775" y="3373476"/>
            <a:ext cx="3636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hlinkClick r:id="rId5"/>
              </a:rPr>
              <a:t>https://statnano.com/news/67961/The-Nanotechnology-Breakthrough-with-Potential-Significance-for-Biomedical-Sensors</a:t>
            </a:r>
            <a:r>
              <a:rPr lang="en-US" sz="100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F92CB-3953-D65B-3EF1-CA466623129B}"/>
              </a:ext>
            </a:extLst>
          </p:cNvPr>
          <p:cNvSpPr txBox="1"/>
          <p:nvPr/>
        </p:nvSpPr>
        <p:spPr>
          <a:xfrm>
            <a:off x="1769349" y="4215930"/>
            <a:ext cx="587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Many breakthroughs in downscaling tech. Sensor technology</a:t>
            </a:r>
          </a:p>
        </p:txBody>
      </p:sp>
    </p:spTree>
    <p:extLst>
      <p:ext uri="{BB962C8B-B14F-4D97-AF65-F5344CB8AC3E}">
        <p14:creationId xmlns:p14="http://schemas.microsoft.com/office/powerpoint/2010/main" val="1222642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342698"/>
            <a:ext cx="5490817" cy="3254702"/>
          </a:xfrm>
        </p:spPr>
        <p:txBody>
          <a:bodyPr/>
          <a:lstStyle/>
          <a:p>
            <a:r>
              <a:rPr lang="en-US" b="1"/>
              <a:t>AR, VR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TRAINING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INVESTMENT (APPLE, MS, GOOGLE, AMAZON, META, NVIDIA, TENCENT, EPIC, ROBLOX, ADOBE, UNITY, UNREAL, SONY, HTC, VALVE…) CENTRALIZATION EASIER FOR OUTREACH BY LAW ENFORCEMENT?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LONG-TERM INVESTMENT FOR BUSINESSES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GDPR, BIOMETRICS, PSYCHOLOGICAL FINGERPRINTS OFFER NEW OPPORTUNITIES FOR POLICING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ENHANCED SITUATIONAL AWARENESS – MULTIPLE DATA FEEDS – DATA MINING.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REDUCED RESPONSE TIMES? REMOTE WORKING?</a:t>
            </a:r>
          </a:p>
        </p:txBody>
      </p:sp>
      <p:pic>
        <p:nvPicPr>
          <p:cNvPr id="5" name="Picture 4" descr="A hand holding a cell phone&#10;&#10;Description automatically generated with low confidence">
            <a:extLst>
              <a:ext uri="{FF2B5EF4-FFF2-40B4-BE49-F238E27FC236}">
                <a16:creationId xmlns:a16="http://schemas.microsoft.com/office/drawing/2014/main" id="{18792F58-5B98-F552-C62C-305492C49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267" y="1498598"/>
            <a:ext cx="2705218" cy="295486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75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F2070-1C5B-75A0-6ED1-1B16F6A14B78}"/>
              </a:ext>
            </a:extLst>
          </p:cNvPr>
          <p:cNvSpPr txBox="1"/>
          <p:nvPr/>
        </p:nvSpPr>
        <p:spPr>
          <a:xfrm>
            <a:off x="827801" y="4341412"/>
            <a:ext cx="7488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hlinkClick r:id="rId2"/>
              </a:rPr>
              <a:t>https://www.ad.nl/video/productie/vr-bril-toont-jongeren-de-risico-s-van-drugscriminaliteit-362196</a:t>
            </a:r>
            <a:r>
              <a:rPr lang="en-US" sz="1400"/>
              <a:t> </a:t>
            </a:r>
          </a:p>
        </p:txBody>
      </p:sp>
      <p:pic>
        <p:nvPicPr>
          <p:cNvPr id="9" name="Picture 8" descr="A person wearing a vr headset&#10;&#10;Description automatically generated with low confidence">
            <a:extLst>
              <a:ext uri="{FF2B5EF4-FFF2-40B4-BE49-F238E27FC236}">
                <a16:creationId xmlns:a16="http://schemas.microsoft.com/office/drawing/2014/main" id="{A3DF74F5-DB97-A8FE-282F-8225E0519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25" y="1419572"/>
            <a:ext cx="4952586" cy="27963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91190F-C2DE-2130-7F33-9A7FB89B908D}"/>
              </a:ext>
            </a:extLst>
          </p:cNvPr>
          <p:cNvSpPr txBox="1"/>
          <p:nvPr/>
        </p:nvSpPr>
        <p:spPr>
          <a:xfrm>
            <a:off x="5449111" y="1419572"/>
            <a:ext cx="28670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VR glasses show young people the risks of drug crime</a:t>
            </a:r>
          </a:p>
          <a:p>
            <a:r>
              <a:rPr lang="en-US" sz="1400"/>
              <a:t>March 9, 2023</a:t>
            </a:r>
          </a:p>
          <a:p>
            <a:endParaRPr lang="en-US" sz="1400"/>
          </a:p>
          <a:p>
            <a:r>
              <a:rPr lang="en-US" sz="1400"/>
              <a:t>The police and the municipality of Rotterdam started a pilot on Wednesday called 'Cocaine Collectors' (CoCo). With the help of VR glasses, they try to protect vulnerable young people at schools in South Rotterdam from a life as drug sniffers in the port of Rotterdam.</a:t>
            </a:r>
          </a:p>
        </p:txBody>
      </p:sp>
    </p:spTree>
    <p:extLst>
      <p:ext uri="{BB962C8B-B14F-4D97-AF65-F5344CB8AC3E}">
        <p14:creationId xmlns:p14="http://schemas.microsoft.com/office/powerpoint/2010/main" val="20448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400">
                <a:solidFill>
                  <a:srgbClr val="92D050"/>
                </a:solidFill>
              </a:rPr>
              <a:t>SESSION 2: NEW AND EMERGING TECHNOLOGIES: OPPORTUNITIES AND DRIVERS</a:t>
            </a:r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3450" y="1342698"/>
            <a:ext cx="8445500" cy="3254702"/>
          </a:xfrm>
        </p:spPr>
        <p:txBody>
          <a:bodyPr/>
          <a:lstStyle/>
          <a:p>
            <a:r>
              <a:rPr lang="en-US" b="1"/>
              <a:t>BLOCKCHAIN &amp; WEB3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BLOCKCHAIN, NFT, WEB3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OWNERSHIP, RIGHTS MANAGEMENT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COSTS OF REGISTRATION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FULL TRANSPARENCY, KYC, KYBC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HUMAN FACTOR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OPPORTUNITIES FOR INVESTIGATIONS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IMPROVED SECURITY FOR DATA TRANSMISSION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TASK AUTOMATION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VERIFICATION OF DATA ACCURACY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/>
              <a:t>BETTER IDENTIFICATION OF OFFICERS </a:t>
            </a:r>
            <a:br>
              <a:rPr lang="en-US"/>
            </a:br>
            <a:r>
              <a:rPr lang="en-US"/>
              <a:t>(AND SUSPECTS)</a:t>
            </a:r>
          </a:p>
          <a:p>
            <a:pPr algn="l"/>
            <a:endParaRPr lang="en-US"/>
          </a:p>
          <a:p>
            <a:pPr marL="342900" indent="-342900" algn="l">
              <a:buFont typeface="+mj-lt"/>
              <a:buAutoNum type="arabicPeriod"/>
            </a:pPr>
            <a:endParaRPr lang="en-US"/>
          </a:p>
        </p:txBody>
      </p:sp>
      <p:pic>
        <p:nvPicPr>
          <p:cNvPr id="5" name="Picture 4" descr="A picture containing text, tiled, tile&#10;&#10;Description automatically generated">
            <a:extLst>
              <a:ext uri="{FF2B5EF4-FFF2-40B4-BE49-F238E27FC236}">
                <a16:creationId xmlns:a16="http://schemas.microsoft.com/office/drawing/2014/main" id="{96629771-FE26-B18C-0685-66B031BA0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031" y="1437946"/>
            <a:ext cx="2403004" cy="325470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74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619</Words>
  <Application>Microsoft Office PowerPoint</Application>
  <PresentationFormat>On-screen Show (16:9)</PresentationFormat>
  <Paragraphs>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YouTube Sans</vt:lpstr>
      <vt:lpstr>Arial</vt:lpstr>
      <vt:lpstr>Calibri</vt:lpstr>
      <vt:lpstr>Office Theme</vt:lpstr>
      <vt:lpstr>Day 1 Session 2 Intermediary Services  and IP Crimes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SESSION 2: NEW AND EMERGING TECHNOLOGIES: OPPORTUNITIES AND DRIVERS</vt:lpstr>
      <vt:lpstr>PowerPoint Presentation</vt:lpstr>
    </vt:vector>
  </TitlesOfParts>
  <Company>OHIM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MACCHIA ANTONIO</dc:creator>
  <cp:lastModifiedBy>ARISE+ IPR</cp:lastModifiedBy>
  <cp:revision>74</cp:revision>
  <dcterms:created xsi:type="dcterms:W3CDTF">2017-12-18T13:45:00Z</dcterms:created>
  <dcterms:modified xsi:type="dcterms:W3CDTF">2023-05-02T05:22:09Z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CF1CD63352E94C0B94FBB869A304EB91</vt:lpwstr>
  </property>
  <property fmtid="{D5CDD505-2E9C-101B-9397-08002B2CF9AE}" pid="3" name="KSOProductBuildVer">
    <vt:lpwstr>1033-11.2.0.11440</vt:lpwstr>
  </property>
</Properties>
</file>