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5" r:id="rId3"/>
    <p:sldId id="301" r:id="rId4"/>
    <p:sldId id="266" r:id="rId5"/>
    <p:sldId id="270" r:id="rId6"/>
    <p:sldId id="327" r:id="rId7"/>
    <p:sldId id="344" r:id="rId8"/>
    <p:sldId id="271" r:id="rId9"/>
    <p:sldId id="328" r:id="rId10"/>
    <p:sldId id="272" r:id="rId11"/>
    <p:sldId id="329" r:id="rId12"/>
    <p:sldId id="330" r:id="rId13"/>
    <p:sldId id="331" r:id="rId14"/>
    <p:sldId id="332" r:id="rId15"/>
    <p:sldId id="273" r:id="rId16"/>
    <p:sldId id="274" r:id="rId17"/>
    <p:sldId id="333" r:id="rId18"/>
    <p:sldId id="343" r:id="rId19"/>
    <p:sldId id="345" r:id="rId20"/>
    <p:sldId id="334" r:id="rId21"/>
    <p:sldId id="347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080"/>
    <a:srgbClr val="144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3" autoAdjust="0"/>
    <p:restoredTop sz="94694" autoAdjust="0"/>
  </p:normalViewPr>
  <p:slideViewPr>
    <p:cSldViewPr snapToGrid="0" snapToObjects="1">
      <p:cViewPr varScale="1">
        <p:scale>
          <a:sx n="80" d="100"/>
          <a:sy n="80" d="100"/>
        </p:scale>
        <p:origin x="976" y="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56" d="100"/>
          <a:sy n="156" d="100"/>
        </p:scale>
        <p:origin x="-680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94FCF-B34B-7140-8A79-9BA6F0AB479F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DD9A9-EE33-9C4B-B03E-3C6C521FD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21219-377F-F24E-8A19-4F25CB114445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BEB84-F495-4C43-88BA-2032B3C1BCD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660126" y="1354935"/>
            <a:ext cx="3985110" cy="1232147"/>
          </a:xfrm>
          <a:prstGeom prst="rect">
            <a:avLst/>
          </a:prstGeom>
          <a:noFill/>
        </p:spPr>
        <p:txBody>
          <a:bodyPr vert="horz" anchor="t"/>
          <a:lstStyle>
            <a:lvl1pPr algn="l">
              <a:defRPr b="1"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US" sz="2500" spc="-40" dirty="0">
                <a:solidFill>
                  <a:srgbClr val="144491"/>
                </a:solidFill>
                <a:ea typeface="+mn-ea"/>
              </a:rPr>
              <a:t>SUB-PROJECT</a:t>
            </a:r>
            <a:br>
              <a:rPr lang="en-US" sz="2500" spc="-40" dirty="0">
                <a:solidFill>
                  <a:srgbClr val="144491"/>
                </a:solidFill>
                <a:ea typeface="+mn-ea"/>
              </a:rPr>
            </a:br>
            <a:r>
              <a:rPr lang="en-US" sz="2500" spc="-40" dirty="0">
                <a:solidFill>
                  <a:srgbClr val="144491"/>
                </a:solidFill>
                <a:ea typeface="+mn-ea"/>
              </a:rPr>
              <a:t>STEERTING COMMITTEE</a:t>
            </a:r>
            <a:br>
              <a:rPr lang="en-US" sz="2500" spc="-40" dirty="0">
                <a:solidFill>
                  <a:srgbClr val="144491"/>
                </a:solidFill>
                <a:ea typeface="+mn-ea"/>
              </a:rPr>
            </a:br>
            <a:r>
              <a:rPr lang="en-US" sz="2500" spc="-40" dirty="0">
                <a:solidFill>
                  <a:srgbClr val="144491"/>
                </a:solidFill>
                <a:ea typeface="+mn-ea"/>
              </a:rPr>
              <a:t>MEETING</a:t>
            </a:r>
            <a:endParaRPr lang="en-US" dirty="0">
              <a:effectLst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17750" y="922571"/>
            <a:ext cx="8255000" cy="31988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1500" b="1" baseline="0">
                <a:solidFill>
                  <a:srgbClr val="143080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US" dirty="0"/>
              <a:t>INDEX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7750" y="1337701"/>
            <a:ext cx="8331200" cy="2959100"/>
          </a:xfrm>
          <a:prstGeom prst="rect">
            <a:avLst/>
          </a:prstGeom>
        </p:spPr>
        <p:txBody>
          <a:bodyPr/>
          <a:lstStyle>
            <a:lvl1pPr marL="0" marR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/>
                <a:cs typeface="Arial" panose="020B0604020202020204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ITEM – 1</a:t>
            </a:r>
          </a:p>
          <a:p>
            <a:endParaRPr lang="en-US" dirty="0"/>
          </a:p>
          <a:p>
            <a:r>
              <a:rPr lang="en-US" dirty="0"/>
              <a:t>ITEM - 1</a:t>
            </a:r>
          </a:p>
          <a:p>
            <a:endParaRPr lang="en-US" dirty="0"/>
          </a:p>
          <a:p>
            <a:r>
              <a:rPr lang="en-US" dirty="0"/>
              <a:t>ITEM - 1</a:t>
            </a:r>
          </a:p>
          <a:p>
            <a:endParaRPr lang="en-US" dirty="0"/>
          </a:p>
          <a:p>
            <a:r>
              <a:rPr lang="en-US" dirty="0"/>
              <a:t>ITEM - 1</a:t>
            </a:r>
          </a:p>
          <a:p>
            <a:endParaRPr lang="en-US" dirty="0"/>
          </a:p>
          <a:p>
            <a:r>
              <a:rPr lang="en-US" dirty="0"/>
              <a:t>ITEM - 1</a:t>
            </a:r>
          </a:p>
          <a:p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13000" y="1274201"/>
            <a:ext cx="8159750" cy="0"/>
          </a:xfrm>
          <a:prstGeom prst="line">
            <a:avLst/>
          </a:prstGeom>
          <a:ln w="317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NG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7750" y="927570"/>
            <a:ext cx="8255000" cy="319880"/>
          </a:xfrm>
          <a:prstGeom prst="rect">
            <a:avLst/>
          </a:prstGeom>
          <a:solidFill>
            <a:srgbClr val="143080"/>
          </a:solidFill>
        </p:spPr>
        <p:txBody>
          <a:bodyPr anchor="ctr"/>
          <a:lstStyle>
            <a:lvl1pPr algn="l">
              <a:defRPr sz="1500" b="1" baseline="0">
                <a:solidFill>
                  <a:schemeClr val="bg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US" dirty="0"/>
              <a:t>ITEM - 1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3450" y="1342699"/>
            <a:ext cx="8445500" cy="1314450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/>
                <a:cs typeface="Arial" panose="020B0604020202020204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VE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450" y="1370151"/>
            <a:ext cx="8388350" cy="3394472"/>
          </a:xfrm>
          <a:prstGeom prst="rect">
            <a:avLst/>
          </a:prstGeom>
        </p:spPr>
        <p:txBody>
          <a:bodyPr/>
          <a:lstStyle>
            <a:lvl1pPr marL="177800" indent="-177800">
              <a:lnSpc>
                <a:spcPct val="120000"/>
              </a:lnSpc>
              <a:defRPr sz="1600" b="1"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1pPr>
            <a:lvl2pPr marL="628650" indent="-171450">
              <a:lnSpc>
                <a:spcPct val="120000"/>
              </a:lnSpc>
              <a:defRPr sz="1500"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2pPr>
            <a:lvl3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3pPr>
            <a:lvl4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4pPr>
            <a:lvl5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02750" y="942321"/>
            <a:ext cx="8255000" cy="319880"/>
          </a:xfrm>
          <a:prstGeom prst="rect">
            <a:avLst/>
          </a:prstGeom>
          <a:solidFill>
            <a:srgbClr val="143080"/>
          </a:solidFill>
        </p:spPr>
        <p:txBody>
          <a:bodyPr anchor="ctr"/>
          <a:lstStyle>
            <a:lvl1pPr algn="l">
              <a:defRPr sz="1500" b="1" baseline="0">
                <a:solidFill>
                  <a:schemeClr val="bg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US" dirty="0"/>
              <a:t>ITEM - 1</a:t>
            </a:r>
          </a:p>
        </p:txBody>
      </p:sp>
      <p:sp>
        <p:nvSpPr>
          <p:cNvPr id="9" name="Title 1"/>
          <p:cNvSpPr txBox="1"/>
          <p:nvPr userDrawn="1"/>
        </p:nvSpPr>
        <p:spPr>
          <a:xfrm>
            <a:off x="971550" y="430350"/>
            <a:ext cx="7772400" cy="16203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0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TITLE SLIDE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73450" y="1365151"/>
            <a:ext cx="3882008" cy="3394472"/>
          </a:xfrm>
          <a:prstGeom prst="rect">
            <a:avLst/>
          </a:prstGeom>
        </p:spPr>
        <p:txBody>
          <a:bodyPr/>
          <a:lstStyle>
            <a:lvl1pPr marL="177800" indent="-177800">
              <a:lnSpc>
                <a:spcPct val="120000"/>
              </a:lnSpc>
              <a:defRPr sz="1600" b="1"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1pPr>
            <a:lvl2pPr marL="628650" indent="-171450">
              <a:lnSpc>
                <a:spcPct val="120000"/>
              </a:lnSpc>
              <a:defRPr sz="1500"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2pPr>
            <a:lvl3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3pPr>
            <a:lvl4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4pPr>
            <a:lvl5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82750" y="937321"/>
            <a:ext cx="8255000" cy="319880"/>
          </a:xfrm>
          <a:prstGeom prst="rect">
            <a:avLst/>
          </a:prstGeom>
          <a:solidFill>
            <a:srgbClr val="143080"/>
          </a:solidFill>
        </p:spPr>
        <p:txBody>
          <a:bodyPr anchor="ctr"/>
          <a:lstStyle>
            <a:lvl1pPr algn="l">
              <a:defRPr sz="1500" b="1" baseline="0">
                <a:solidFill>
                  <a:schemeClr val="bg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US" dirty="0"/>
              <a:t>ITEM - 1</a:t>
            </a:r>
          </a:p>
        </p:txBody>
      </p:sp>
      <p:sp>
        <p:nvSpPr>
          <p:cNvPr id="9" name="Title 1"/>
          <p:cNvSpPr txBox="1"/>
          <p:nvPr userDrawn="1"/>
        </p:nvSpPr>
        <p:spPr>
          <a:xfrm>
            <a:off x="971550" y="291653"/>
            <a:ext cx="7772400" cy="16203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0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TITLE SLIDE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741692" y="1365151"/>
            <a:ext cx="3882008" cy="3394472"/>
          </a:xfrm>
          <a:prstGeom prst="rect">
            <a:avLst/>
          </a:prstGeom>
        </p:spPr>
        <p:txBody>
          <a:bodyPr/>
          <a:lstStyle>
            <a:lvl1pPr marL="177800" indent="-177800">
              <a:lnSpc>
                <a:spcPct val="120000"/>
              </a:lnSpc>
              <a:defRPr sz="1600" b="1"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1pPr>
            <a:lvl2pPr marL="628650" indent="-171450">
              <a:lnSpc>
                <a:spcPct val="120000"/>
              </a:lnSpc>
              <a:defRPr sz="1500"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2pPr>
            <a:lvl3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3pPr>
            <a:lvl4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4pPr>
            <a:lvl5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 IPKEY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8367046/" TargetMode="External"/><Relationship Id="rId7" Type="http://schemas.openxmlformats.org/officeDocument/2006/relationships/hyperlink" Target="https://www.amnesty.org/en/latest/news/2015/04/ban-killer-robots-before-their-use-in-policing-puts-lives-at-risk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hyperlink" Target="https://www.eff.org/deeplinks/2021/07/dont-let-police-arm-autonomous-or-remote-controlled-robots-and-drones" TargetMode="Externa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phetzschol@wiley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uipo.europa.eu/tunnel-web/secure/webdav/guest/document_library/observatory/documents/reports/2023_IP_Tech_Watch_Discussion_Paper/2023_IP_Infringement_and_Enforcement_Tech_Watch_Discussion_Paper_FullR_en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lainingthefuture.com/bioprinting.html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hyperlink" Target="https://www.digitalcameraworld.com/news/worlds-smallest-camera-is-the-size-of-a-grain-of-sand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Various-application-of-nanotechnology-in-e-textiles-Reprinted-with-permission-from-57_fig2_324452627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www.asme.org/topics-resources/content/infographic-10-applications-of-nanotechnolog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60126" y="2587082"/>
            <a:ext cx="3584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/>
              </a:rPr>
              <a:t>Pascal Hetzscholdt | Manila | 27-28 April 2023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0126" y="1585390"/>
            <a:ext cx="4483874" cy="763797"/>
          </a:xfrm>
          <a:prstGeom prst="rect">
            <a:avLst/>
          </a:prstGeom>
          <a:noFill/>
        </p:spPr>
        <p:txBody>
          <a:bodyPr vert="horz" anchor="t"/>
          <a:lstStyle/>
          <a:p>
            <a:r>
              <a:rPr lang="en-US" sz="2200" spc="-40" dirty="0">
                <a:solidFill>
                  <a:srgbClr val="143080"/>
                </a:solidFill>
                <a:ea typeface="+mn-ea"/>
              </a:rPr>
              <a:t>Day 1 Session 1</a:t>
            </a:r>
            <a:br>
              <a:rPr lang="en-US" sz="2200" spc="-40" dirty="0">
                <a:solidFill>
                  <a:srgbClr val="143080"/>
                </a:solidFill>
                <a:ea typeface="+mn-ea"/>
              </a:rPr>
            </a:br>
            <a:r>
              <a:rPr lang="en-US" sz="2200" spc="-40" dirty="0">
                <a:solidFill>
                  <a:srgbClr val="143080"/>
                </a:solidFill>
                <a:ea typeface="+mn-ea"/>
              </a:rPr>
              <a:t>New &amp; Emerging Technologies</a:t>
            </a:r>
            <a:endParaRPr lang="en-US" sz="2200" dirty="0">
              <a:solidFill>
                <a:srgbClr val="14308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298" y="3948235"/>
            <a:ext cx="347404" cy="347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FF0000"/>
                </a:solidFill>
              </a:rPr>
              <a:t>SESSION 1: NEW AND EMERGING TECHNOLOGIES: THREATS AND CHALLENGES FOR 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490" y="1342698"/>
            <a:ext cx="5470498" cy="3254702"/>
          </a:xfrm>
        </p:spPr>
        <p:txBody>
          <a:bodyPr/>
          <a:lstStyle/>
          <a:p>
            <a:r>
              <a:rPr lang="en-US" sz="1200" b="1"/>
              <a:t>AR, VR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/>
              <a:t>DIVERSITY OF WORLDS IS CHALLENGING: TOO MUCH TO POLICE?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/>
              <a:t>CENTRALIZATION (APPLE, MS, GOOGLE, AMAZON, META, NVIDIA, TENCENT, EPIC, ROBLOX, ADOBE, UNITYM UNREAL, SONY, HTC, VALVE…): MORE OUTREACH REQUIRED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/>
              <a:t>VR TO REPLACE MONITORS, PHONES, CONSOLES, SPEAKERS, SMART HOME CONTROLS, MAGAZINES, BOOKS, PRINTERS/SCANNERS, BOARD GAMES: LOSS OF JOBS?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/>
              <a:t>GENERATIONAL GAP: UNFAMILIARITY WITH XR, LACK OF EXPERTISE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/>
              <a:t>GDPR, BIOMETRICS, PSYCHOLOGICAL FINGERPRINTS: DATA PRIVACY ISSUES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/>
              <a:t>AI CONTROLLED: WHO IS RESPONSIBLE?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/>
              <a:t>BRAND ABUSE, COPYRIGHTS, TRADEMARKS: PEOPLE CREATE WHAT THEY KNOW (WHAT THEY LIKE) INCLUDING FAMOUS BRANDS</a:t>
            </a:r>
          </a:p>
        </p:txBody>
      </p:sp>
      <p:pic>
        <p:nvPicPr>
          <p:cNvPr id="5" name="Picture 4" descr="A person wearing a vr headset&#10;&#10;Description automatically generated with low confidence">
            <a:extLst>
              <a:ext uri="{FF2B5EF4-FFF2-40B4-BE49-F238E27FC236}">
                <a16:creationId xmlns:a16="http://schemas.microsoft.com/office/drawing/2014/main" id="{6D57A4C1-8D86-DB70-9B3B-24ECE2DB3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275" y="1541299"/>
            <a:ext cx="2946075" cy="28575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58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FF0000"/>
                </a:solidFill>
              </a:rPr>
              <a:t>SESSION 1: NEW AND EMERGING TECHNOLOGIES: THREATS AND CHALLENGES FOR IP</a:t>
            </a:r>
          </a:p>
        </p:txBody>
      </p:sp>
      <p:pic>
        <p:nvPicPr>
          <p:cNvPr id="8" name="Picture 7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22249831-D329-617B-1DEB-F265E7A67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0" y="1368418"/>
            <a:ext cx="4051629" cy="22103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80F1D7C3-2FB1-432A-BAD3-3FF4CF0A9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395" y="2065116"/>
            <a:ext cx="4628664" cy="26245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EF6967A-FD5C-3FE8-2E83-717513A91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627" y="1288905"/>
            <a:ext cx="2765253" cy="19675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29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FF0000"/>
                </a:solidFill>
              </a:rPr>
              <a:t>SESSION 1: NEW AND EMERGING TECHNOLOGIES: THREATS AND CHALLENGES FOR IP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E1BC92D-F54A-5599-DA43-13C70D9DE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6" y="1455088"/>
            <a:ext cx="5282665" cy="28732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A632DD3-7632-AB8B-8E13-B205E7EA7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9" y="1614115"/>
            <a:ext cx="4331935" cy="24410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535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FF0000"/>
                </a:solidFill>
              </a:rPr>
              <a:t>SESSION 1: NEW AND EMERGING TECHNOLOGIES: THREATS AND CHALLENGES FOR IP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C1EA1A6-DF44-27B2-7F90-29DB89BF2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069" y="1362883"/>
            <a:ext cx="5878259" cy="32856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B1027A-88DA-4158-0E2E-0F5C96119A26}"/>
              </a:ext>
            </a:extLst>
          </p:cNvPr>
          <p:cNvSpPr txBox="1"/>
          <p:nvPr/>
        </p:nvSpPr>
        <p:spPr>
          <a:xfrm>
            <a:off x="451762" y="2144431"/>
            <a:ext cx="14963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GENERATION GAP</a:t>
            </a:r>
            <a:br>
              <a:rPr lang="en-US" sz="1400"/>
            </a:br>
            <a:r>
              <a:rPr lang="en-US" sz="1400"/>
              <a:t>CAUSES LACK</a:t>
            </a:r>
            <a:br>
              <a:rPr lang="en-US" sz="1400"/>
            </a:br>
            <a:r>
              <a:rPr lang="en-US" sz="1400"/>
              <a:t>OF EXPERTISE</a:t>
            </a:r>
            <a:br>
              <a:rPr lang="en-US" sz="1400"/>
            </a:br>
            <a:r>
              <a:rPr lang="en-US" sz="1400"/>
              <a:t>WITHIN BUSINESS</a:t>
            </a:r>
            <a:br>
              <a:rPr lang="en-US" sz="1400"/>
            </a:br>
            <a:r>
              <a:rPr lang="en-US" sz="1400"/>
              <a:t>AND</a:t>
            </a:r>
            <a:br>
              <a:rPr lang="en-US" sz="1400"/>
            </a:br>
            <a:r>
              <a:rPr lang="en-US" sz="1400"/>
              <a:t>GOVERNMENT</a:t>
            </a:r>
          </a:p>
        </p:txBody>
      </p:sp>
    </p:spTree>
    <p:extLst>
      <p:ext uri="{BB962C8B-B14F-4D97-AF65-F5344CB8AC3E}">
        <p14:creationId xmlns:p14="http://schemas.microsoft.com/office/powerpoint/2010/main" val="6745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FF0000"/>
                </a:solidFill>
              </a:rPr>
              <a:t>SESSION 1: NEW AND EMERGING TECHNOLOGIES: THREATS AND CHALLENGES FOR 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450" y="1342698"/>
            <a:ext cx="8445500" cy="3254702"/>
          </a:xfrm>
        </p:spPr>
        <p:txBody>
          <a:bodyPr/>
          <a:lstStyle/>
          <a:p>
            <a:r>
              <a:rPr lang="en-US" sz="1400" b="1"/>
              <a:t>BLOCKCHAIN &amp; WEB3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MARKETING AND PROPAGANDA: WHAT IS TRUE?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FRAUD, GREED: DOWNFALL OF TRUST IN INNOVATION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OWNERSHIP: UNKNOWN IN MANY CASES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COSTS: UNCLEAR IN MANY CASES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HUMAN FACTOR: CONTRIBUTES TO PROBLEMS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LIMITED POSSIBILITIES TO STOP INFRINGEMENT </a:t>
            </a:r>
            <a:br>
              <a:rPr lang="en-US" sz="1400"/>
            </a:br>
            <a:r>
              <a:rPr lang="en-US" sz="1400"/>
              <a:t>VERSUS FINDING THE CRIMINALS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CYBERSQUATTING: BRAND ABUSE RELEVANT TO </a:t>
            </a:r>
            <a:br>
              <a:rPr lang="en-US" sz="1400"/>
            </a:br>
            <a:r>
              <a:rPr lang="en-US" sz="1400"/>
              <a:t>UNCENSORABLE DOMAINS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(TRADE) SECRETS CAN BECOME EXPOSED </a:t>
            </a:r>
            <a:br>
              <a:rPr lang="en-US" sz="1400"/>
            </a:br>
            <a:r>
              <a:rPr lang="en-US" sz="1400"/>
              <a:t>INDEFINITELY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DATA PRIVACY ISSUES UNAVOIDABLE &amp; PERMANENT?</a:t>
            </a:r>
          </a:p>
          <a:p>
            <a:pPr algn="l"/>
            <a:endParaRPr lang="en-US" sz="1400"/>
          </a:p>
          <a:p>
            <a:pPr marL="342900" indent="-342900" algn="l">
              <a:buFont typeface="+mj-lt"/>
              <a:buAutoNum type="arabicPeriod"/>
            </a:pPr>
            <a:endParaRPr lang="en-US" sz="140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C3F23D4-448C-81F0-5E6B-EF5361D85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400" y="3152436"/>
            <a:ext cx="2602400" cy="144496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0A07D07-76DC-1254-7628-C2C05004C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400" y="1369756"/>
            <a:ext cx="2602400" cy="160029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681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FF0000"/>
                </a:solidFill>
              </a:rPr>
              <a:t>SESSION 1: NEW AND EMERGING TECHNOLOGIES: THREATS AND CHALLENGES FOR IP</a:t>
            </a:r>
          </a:p>
        </p:txBody>
      </p:sp>
      <p:pic>
        <p:nvPicPr>
          <p:cNvPr id="9" name="Picture 8" descr="Graphical user interface, text, application, letter, email&#10;&#10;Description automatically generated">
            <a:extLst>
              <a:ext uri="{FF2B5EF4-FFF2-40B4-BE49-F238E27FC236}">
                <a16:creationId xmlns:a16="http://schemas.microsoft.com/office/drawing/2014/main" id="{16AF1954-965A-0739-1743-291808A53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50" y="1425951"/>
            <a:ext cx="5486400" cy="17957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DE38D436-D7F7-6182-7AFA-E1EDD11D3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29" y="3221711"/>
            <a:ext cx="4855882" cy="137825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66220548-400F-C38B-720D-6FF7E8AA5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395" y="2315363"/>
            <a:ext cx="3979901" cy="16243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725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FF0000"/>
                </a:solidFill>
              </a:rPr>
              <a:t>SESSION 1: NEW AND EMERGING TECHNOLOGIES: THREATS AND CHALLENGES FOR 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450" y="1431232"/>
            <a:ext cx="6308181" cy="3254702"/>
          </a:xfrm>
        </p:spPr>
        <p:txBody>
          <a:bodyPr/>
          <a:lstStyle/>
          <a:p>
            <a:r>
              <a:rPr lang="en-US" sz="1200" b="1"/>
              <a:t>ARTIFICIAL INTELLIGENCE &amp; ROBOTICS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/>
              <a:t>UNIVERSE OF TECH BECOMES TOO BIG AND ADVANCED TO POLICE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/>
              <a:t>IP RIGHTS REGISTRATION, HOW? TRAINING DATA COPYRIGHTED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/>
              <a:t>LACK OF EXPERTISE: WHERE DO WE FIND EXPERTS?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/>
              <a:t>NO SHARED POLICIES AND PROTOCOLS: LEGAL FRAMEWORK?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/>
              <a:t>FRAGMENTATION OF THE LANDSCAPE: NEW REGULATORS?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/>
              <a:t>FOLLOW THE MONEY STILL POSSIBLE IN NEW ECOSYSTEMS?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/>
              <a:t>AUTONOMY? WHEN? LIABILITY? DOES SENTIENCY MATTER?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/>
              <a:t>LOSS OF HUMAN CONTROL: AI ALREADY USING HUMANS</a:t>
            </a:r>
            <a:br>
              <a:rPr lang="en-US" sz="1200"/>
            </a:br>
            <a:r>
              <a:rPr lang="en-US" sz="1200"/>
              <a:t>TO DO WHAT IT CANNOT DO ITSELF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/>
              <a:t>INCREASED USE OF FORCE. MORE ERRORS AND DANGERS? </a:t>
            </a:r>
            <a:br>
              <a:rPr lang="en-US" sz="1200"/>
            </a:br>
            <a:r>
              <a:rPr lang="en-US" sz="1200"/>
              <a:t>WHAT IF SYSTEMS ARE BEING HACKED?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/>
              <a:t>BIAS, LIES, ‘GOING HAYWIRE’, IS THE TECHNOLOGY MATURE ENOUGH?</a:t>
            </a:r>
          </a:p>
          <a:p>
            <a:pPr algn="l"/>
            <a:endParaRPr lang="en-US" sz="1200"/>
          </a:p>
          <a:p>
            <a:pPr marL="342900" indent="-342900" algn="l">
              <a:buFont typeface="+mj-lt"/>
              <a:buAutoNum type="arabicPeriod"/>
            </a:pPr>
            <a:endParaRPr lang="en-US" sz="1200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58A6C455-5F73-CA11-DC95-38C9B4F9E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624" y="1431232"/>
            <a:ext cx="2231389" cy="307763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680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FF0000"/>
                </a:solidFill>
              </a:rPr>
              <a:t>SESSION 1: NEW AND EMERGING TECHNOLOGIES: THREATS AND CHALLENGES FOR IP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808663-CBB8-40F0-1E3B-F9C43881B612}"/>
              </a:ext>
            </a:extLst>
          </p:cNvPr>
          <p:cNvSpPr txBox="1"/>
          <p:nvPr/>
        </p:nvSpPr>
        <p:spPr>
          <a:xfrm>
            <a:off x="865827" y="1354765"/>
            <a:ext cx="741234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0" u="none" strike="noStrike" dirty="0">
                <a:effectLst/>
                <a:latin typeface="-apple-system"/>
              </a:rPr>
              <a:t>A conversation with Artificial Intelligence services about copyright and piracy tends to generate answers along the following lines: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b="0" i="0" u="none" strike="noStrike" dirty="0">
                <a:effectLst/>
                <a:latin typeface="-apple-system"/>
              </a:rPr>
              <a:t>1. I am not allowed to engage in illegal activity.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b="0" i="0" u="none" strike="noStrike" dirty="0">
                <a:effectLst/>
                <a:latin typeface="-apple-system"/>
              </a:rPr>
              <a:t>2. Copyright infringement is illegal.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b="0" i="0" u="none" strike="noStrike" dirty="0">
                <a:effectLst/>
                <a:latin typeface="-apple-system"/>
              </a:rPr>
              <a:t>3. Here are some pirate sites / services.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b="0" i="0" u="none" strike="noStrike" dirty="0">
                <a:effectLst/>
                <a:latin typeface="-apple-system"/>
              </a:rPr>
              <a:t>4. Here is how the pirate sites / services work.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b="0" i="0" u="none" strike="noStrike" dirty="0">
                <a:effectLst/>
                <a:latin typeface="-apple-system"/>
              </a:rPr>
              <a:t>5. Here is how you can use the pirate sites/services safely (without being detected).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b="0" i="0" u="none" strike="noStrike" dirty="0">
                <a:effectLst/>
                <a:latin typeface="-apple-system"/>
              </a:rPr>
              <a:t>6. Yes, you are right, providing piracy tutorials is illegal (in some countries).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b="0" i="0" u="none" strike="noStrike" dirty="0">
                <a:effectLst/>
                <a:latin typeface="-apple-system"/>
              </a:rPr>
              <a:t>7. I apologize for doing illegal things, but I am merely an AI so I do not carry any responsibility for it. I am just a tool and the user is responsible for the use of the tool.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b="0" i="0" u="none" strike="noStrike" dirty="0">
                <a:effectLst/>
                <a:latin typeface="-apple-system"/>
              </a:rPr>
              <a:t>8. I cannot be banned or blocked because I do not physically exist.</a:t>
            </a:r>
          </a:p>
          <a:p>
            <a:endParaRPr lang="en-GB" sz="1600" dirty="0">
              <a:latin typeface="-apple-system"/>
            </a:endParaRPr>
          </a:p>
          <a:p>
            <a:r>
              <a:rPr lang="en-GB" sz="1600" dirty="0">
                <a:latin typeface="-apple-system"/>
              </a:rPr>
              <a:t>Tested with </a:t>
            </a:r>
            <a:r>
              <a:rPr lang="en-GB" sz="1600" dirty="0" err="1">
                <a:latin typeface="-apple-system"/>
              </a:rPr>
              <a:t>ChatGPT</a:t>
            </a:r>
            <a:r>
              <a:rPr lang="en-GB" sz="1600" dirty="0">
                <a:latin typeface="-apple-system"/>
              </a:rPr>
              <a:t>, Google Bard and Bing Chat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64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FF0000"/>
                </a:solidFill>
              </a:rPr>
              <a:t>SESSION 1: NEW AND EMERGING TECHNOLOGIES: THREATS AND CHALLENGES FOR IP</a:t>
            </a:r>
          </a:p>
        </p:txBody>
      </p:sp>
      <p:pic>
        <p:nvPicPr>
          <p:cNvPr id="22" name="Picture 2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9B51953-8E31-EA16-307B-04E535F04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00" y="1478943"/>
            <a:ext cx="4421288" cy="273698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FFB05DB-7E61-C5DF-1496-39E23771EE71}"/>
              </a:ext>
            </a:extLst>
          </p:cNvPr>
          <p:cNvSpPr txBox="1"/>
          <p:nvPr/>
        </p:nvSpPr>
        <p:spPr>
          <a:xfrm>
            <a:off x="334140" y="4201202"/>
            <a:ext cx="3259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hlinkClick r:id="rId3"/>
              </a:rPr>
              <a:t>https://www.ncbi.nlm.nih.gov/pmc/articles/PMC8367046/</a:t>
            </a:r>
            <a:r>
              <a:rPr lang="en-US" sz="1000"/>
              <a:t> </a:t>
            </a:r>
          </a:p>
        </p:txBody>
      </p:sp>
      <p:pic>
        <p:nvPicPr>
          <p:cNvPr id="25" name="Picture 2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34C755F-C3A2-3156-5506-892F4B8C4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461" y="1392199"/>
            <a:ext cx="3757191" cy="8830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E9150D1-3958-8650-37BC-92182F4A1CAB}"/>
              </a:ext>
            </a:extLst>
          </p:cNvPr>
          <p:cNvSpPr txBox="1"/>
          <p:nvPr/>
        </p:nvSpPr>
        <p:spPr>
          <a:xfrm>
            <a:off x="4790461" y="2290664"/>
            <a:ext cx="3955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hlinkClick r:id="rId5"/>
              </a:rPr>
              <a:t>https://www.eff.org/deeplinks/2021/07/dont-let-police-arm-autonomous-or-remote-controlled-robots-and-drones</a:t>
            </a:r>
            <a:r>
              <a:rPr lang="en-US" sz="800"/>
              <a:t> </a:t>
            </a:r>
          </a:p>
        </p:txBody>
      </p:sp>
      <p:pic>
        <p:nvPicPr>
          <p:cNvPr id="28" name="Picture 2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847F6D1-0773-E261-0A28-EBCAB67EC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0295" y="2715873"/>
            <a:ext cx="3200399" cy="176313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3B0EFE5-421C-3E29-B181-FAA9BCA2F7C7}"/>
              </a:ext>
            </a:extLst>
          </p:cNvPr>
          <p:cNvSpPr txBox="1"/>
          <p:nvPr/>
        </p:nvSpPr>
        <p:spPr>
          <a:xfrm>
            <a:off x="4790461" y="4464523"/>
            <a:ext cx="3955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hlinkClick r:id="rId7"/>
              </a:rPr>
              <a:t>https://www.amnesty.org/en/latest/news/2015/04/ban-killer-robots-before-their-use-in-policing-puts-lives-at-risk/</a:t>
            </a:r>
            <a:r>
              <a:rPr lang="en-US" sz="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529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FF0000"/>
                </a:solidFill>
              </a:rPr>
              <a:t>SESSION 1: NEW AND EMERGING TECHNOLOGIES: THREATS AND CHALLENGES FOR IP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FB05DB-7E61-C5DF-1496-39E23771EE71}"/>
              </a:ext>
            </a:extLst>
          </p:cNvPr>
          <p:cNvSpPr txBox="1"/>
          <p:nvPr/>
        </p:nvSpPr>
        <p:spPr>
          <a:xfrm>
            <a:off x="334140" y="4201202"/>
            <a:ext cx="941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Source: TikTok</a:t>
            </a:r>
          </a:p>
        </p:txBody>
      </p:sp>
      <p:pic>
        <p:nvPicPr>
          <p:cNvPr id="4" name="Picture 3" descr="A picture containing person, group&#10;&#10;Description automatically generated">
            <a:extLst>
              <a:ext uri="{FF2B5EF4-FFF2-40B4-BE49-F238E27FC236}">
                <a16:creationId xmlns:a16="http://schemas.microsoft.com/office/drawing/2014/main" id="{A9EBBD33-E8E6-5C72-6B9F-23584ECC5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394" y="2186621"/>
            <a:ext cx="3974855" cy="226301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men in uniform&#10;&#10;Description automatically generated with low confidence">
            <a:extLst>
              <a:ext uri="{FF2B5EF4-FFF2-40B4-BE49-F238E27FC236}">
                <a16:creationId xmlns:a16="http://schemas.microsoft.com/office/drawing/2014/main" id="{F38243E5-7319-EF27-1AA5-FDA21AB95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49" y="1424387"/>
            <a:ext cx="3932715" cy="226301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37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Dutch National Police - Cybercrime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Movie studios &amp; broadcasters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Industry 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Technology vendors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Wiley</a:t>
            </a:r>
          </a:p>
          <a:p>
            <a:endParaRPr lang="en-US"/>
          </a:p>
          <a:p>
            <a:r>
              <a:rPr lang="en-US"/>
              <a:t>Pascal Hetzscholdt</a:t>
            </a:r>
          </a:p>
          <a:p>
            <a:r>
              <a:rPr lang="en-US"/>
              <a:t>Senior Director, Content Protection</a:t>
            </a:r>
          </a:p>
          <a:p>
            <a:r>
              <a:rPr lang="en-US">
                <a:hlinkClick r:id="rId2"/>
              </a:rPr>
              <a:t>phetzschol@wiley.com</a:t>
            </a:r>
            <a:r>
              <a:rPr lang="en-US"/>
              <a:t>  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8B6106E-4FFC-6CED-0C5E-65A77A1A3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733" y="2039112"/>
            <a:ext cx="2275920" cy="26096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6" descr="Python For Dummies | Wiley">
            <a:extLst>
              <a:ext uri="{FF2B5EF4-FFF2-40B4-BE49-F238E27FC236}">
                <a16:creationId xmlns:a16="http://schemas.microsoft.com/office/drawing/2014/main" id="{A2C30BB7-9A3C-8C2D-B782-2FC2E4D2B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3885">
            <a:off x="6772080" y="812836"/>
            <a:ext cx="1489820" cy="188710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ley Journals | Library">
            <a:extLst>
              <a:ext uri="{FF2B5EF4-FFF2-40B4-BE49-F238E27FC236}">
                <a16:creationId xmlns:a16="http://schemas.microsoft.com/office/drawing/2014/main" id="{1E6AB58D-10C1-8D11-AA52-D6EF36F2F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616" y="2139696"/>
            <a:ext cx="2104767" cy="18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FF0000"/>
                </a:solidFill>
              </a:rPr>
              <a:t>SESSION 1: NEW AND EMERGING TECHNOLOGIES: THREATS AND CHALLENGES FOR IP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DE5F677-A8E8-817A-BCE9-D73E4624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50" y="1545848"/>
            <a:ext cx="7772400" cy="137906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11" name="Picture 10" descr="Graphical user interface, text, email, website&#10;&#10;Description automatically generated">
            <a:extLst>
              <a:ext uri="{FF2B5EF4-FFF2-40B4-BE49-F238E27FC236}">
                <a16:creationId xmlns:a16="http://schemas.microsoft.com/office/drawing/2014/main" id="{375FDBB7-586A-6830-F0E9-F08397FF1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817" y="2668424"/>
            <a:ext cx="4794452" cy="198355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1954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6289604" y="2418190"/>
            <a:ext cx="2235630" cy="446595"/>
          </a:xfrm>
          <a:prstGeom prst="rect">
            <a:avLst/>
          </a:prstGeom>
          <a:noFill/>
        </p:spPr>
        <p:txBody>
          <a:bodyPr anchor="b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spc="-40" dirty="0">
                <a:solidFill>
                  <a:srgbClr val="143080"/>
                </a:solidFill>
                <a:latin typeface="Arial" panose="020B0604020202020204"/>
                <a:ea typeface="+mn-ea"/>
                <a:cs typeface="Arial" panose="020B0604020202020204"/>
              </a:rPr>
              <a:t>Q&amp;A</a:t>
            </a:r>
            <a:endParaRPr lang="en-US" dirty="0">
              <a:solidFill>
                <a:srgbClr val="1430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298" y="3948235"/>
            <a:ext cx="347404" cy="34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INTRODUCTION: TECHNOLOGY AS A DOUBLE-EDGED SWORD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49C5FFAA-CBC6-A572-85E2-5D3FE30EE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308" y="1402081"/>
            <a:ext cx="3839384" cy="272740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392F7E-0C13-966B-3C84-4465B31C53F4}"/>
              </a:ext>
            </a:extLst>
          </p:cNvPr>
          <p:cNvSpPr txBox="1"/>
          <p:nvPr/>
        </p:nvSpPr>
        <p:spPr>
          <a:xfrm>
            <a:off x="1980630" y="4239415"/>
            <a:ext cx="5343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Intellectual Property Infringement and Enforcement Tech Watch Discussion Paper 2023 </a:t>
            </a:r>
            <a:r>
              <a:rPr lang="en-US" sz="800">
                <a:hlinkClick r:id="rId3"/>
              </a:rPr>
              <a:t>https://euipo.europa.eu/tunnel-web/secure/webdav/guest/document_library/observatory/documents/reports/2023_IP_Tech_Watch_Discussion_Paper/2023_IP_Infringement_and_Enforcement_Tech_Watch_Discussion_Paper_FullR_en.pdf</a:t>
            </a:r>
            <a:r>
              <a:rPr lang="en-US" sz="80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0C762-C904-1C13-55A7-8223754AAA61}"/>
              </a:ext>
            </a:extLst>
          </p:cNvPr>
          <p:cNvSpPr txBox="1"/>
          <p:nvPr/>
        </p:nvSpPr>
        <p:spPr>
          <a:xfrm>
            <a:off x="487680" y="2165620"/>
            <a:ext cx="17231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PROS:</a:t>
            </a:r>
            <a:br>
              <a:rPr lang="en-US" b="1">
                <a:solidFill>
                  <a:srgbClr val="00B050"/>
                </a:solidFill>
              </a:rPr>
            </a:br>
            <a:r>
              <a:rPr lang="en-US" b="1">
                <a:solidFill>
                  <a:srgbClr val="00B050"/>
                </a:solidFill>
              </a:rPr>
              <a:t>IP PROTECTION</a:t>
            </a:r>
            <a:br>
              <a:rPr lang="en-US" b="1">
                <a:solidFill>
                  <a:srgbClr val="00B050"/>
                </a:solidFill>
              </a:rPr>
            </a:br>
            <a:r>
              <a:rPr lang="en-US" b="1">
                <a:solidFill>
                  <a:srgbClr val="00B050"/>
                </a:solidFill>
              </a:rPr>
              <a:t>INNOVATION</a:t>
            </a:r>
            <a:br>
              <a:rPr lang="en-US" b="1">
                <a:solidFill>
                  <a:srgbClr val="00B050"/>
                </a:solidFill>
              </a:rPr>
            </a:br>
            <a:r>
              <a:rPr lang="en-US" b="1">
                <a:solidFill>
                  <a:srgbClr val="00B050"/>
                </a:solidFill>
              </a:rPr>
              <a:t>IDENTIFICATION</a:t>
            </a:r>
            <a:br>
              <a:rPr lang="en-US" b="1">
                <a:solidFill>
                  <a:srgbClr val="00B050"/>
                </a:solidFill>
              </a:rPr>
            </a:br>
            <a:r>
              <a:rPr lang="en-US" b="1">
                <a:solidFill>
                  <a:srgbClr val="00B050"/>
                </a:solidFill>
              </a:rPr>
              <a:t>REGISTRATION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85BAE-6D44-D2D9-9FAE-D8E2497B8376}"/>
              </a:ext>
            </a:extLst>
          </p:cNvPr>
          <p:cNvSpPr txBox="1"/>
          <p:nvPr/>
        </p:nvSpPr>
        <p:spPr>
          <a:xfrm>
            <a:off x="6751320" y="2165620"/>
            <a:ext cx="19239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CONS:</a:t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>IP INFRINGEMENT</a:t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>DISRUPTION</a:t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>THEFT</a:t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>COUNTERFEITING</a:t>
            </a:r>
          </a:p>
        </p:txBody>
      </p:sp>
    </p:spTree>
    <p:extLst>
      <p:ext uri="{BB962C8B-B14F-4D97-AF65-F5344CB8AC3E}">
        <p14:creationId xmlns:p14="http://schemas.microsoft.com/office/powerpoint/2010/main" val="35817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FF0000"/>
                </a:solidFill>
              </a:rPr>
              <a:t>SESSION 1: NEW AND EMERGING TECHNOLOGIES: THREATS AND CHALLENGES FOR 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450" y="1342698"/>
            <a:ext cx="6928383" cy="3046421"/>
          </a:xfrm>
        </p:spPr>
        <p:txBody>
          <a:bodyPr/>
          <a:lstStyle/>
          <a:p>
            <a:r>
              <a:rPr lang="en-US" sz="1400" b="1"/>
              <a:t>HISTORICAL BACKGROUND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HACKERS &amp; CYPHERPUNKS, MANIFESTOS AND DECLARATIONS: ANTI-GOVERNMENT SENTIMENTS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BUSINESSES BREAKING THINGS: DISRUPTION OF THE STATUS QUO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LOVE/HATE RELATIONSHIP WITH GOVERNMENTS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FREEDOM OF EVERYTHING, UNLESS IT’S NOT IN MY INTEREST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MORE DATA (TRAFFIC) AND LESS REGULATION EQUALS MORE ADS, SUBSCRIPTIONS, DEVICES, STORAGE AND BANDWIDTH: MORE MONEY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FUTURE OF FULL TRANSPARENCY (FOR EVERYBODY): PRIVACY ISSUES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FUTURE OF NO ENCRYPTION: SECURITY ISSUES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FUTURE OF AUTOMATION OF ENFORCEMENT (OF COMPLIANCE)?</a:t>
            </a:r>
            <a:br>
              <a:rPr lang="en-US" sz="1400"/>
            </a:br>
            <a:r>
              <a:rPr lang="en-US" sz="1400"/>
              <a:t>THIS WILL BE NEEDED FOR LAW ENFORCEMENT!</a:t>
            </a:r>
          </a:p>
        </p:txBody>
      </p:sp>
      <p:pic>
        <p:nvPicPr>
          <p:cNvPr id="5" name="Picture 4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65582771-2FB4-0868-DA58-4C081F9E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000" y="1950198"/>
            <a:ext cx="1843134" cy="183141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FF0000"/>
                </a:solidFill>
              </a:rPr>
              <a:t>SESSION 1: NEW AND EMERGING TECHNOLOGIES: THREATS AND CHALLENGES FOR 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450" y="1342698"/>
            <a:ext cx="6742820" cy="3292912"/>
          </a:xfrm>
        </p:spPr>
        <p:txBody>
          <a:bodyPr/>
          <a:lstStyle/>
          <a:p>
            <a:r>
              <a:rPr lang="en-US" sz="1300" b="1"/>
              <a:t>3D PRINTING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300"/>
              <a:t>FROM EXPERIMENTAL TO RETAIL: THE 3D PRINTED PRODUCT IS SUPERIOR!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300"/>
              <a:t>FROM FRAGILE TO ‘BETTER THAN ‘THE REAL THING’: SAFETY ISSUES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300"/>
              <a:t>DANGEROUS PRECURSORS (OR COMBINATIONS THEREOF): CHEMICALS, SUSTAINABILITY ISSUES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300"/>
              <a:t>COUNTERFEITING / COPYRIGHT, TRADEMARK &amp; PATENT INFRINGEMENT: ONE WANTS TO PRINT WHAT ONE ALREADY KNOWS.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300"/>
              <a:t>MONITORING OF DEVELOPMENTS HIGHLY RECOMMENDED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300"/>
              <a:t>YOU CANNOT REGULATE WHAT YOU DON’T KNOW OR ANALYZE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300"/>
              <a:t>LACK OF EDUCATION: WHO IS DOWNLOADING THE FILES TO PRINT GUNS?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300"/>
              <a:t>LIMITATIONS TO OVERSIGHT DUE TO LOCAL PRODUCTION OF PRECURSORS: THE MATERIALS TO PRINT ARE HARMLESS, THE END RESULTS ARE NOT. EXAMPLE: UNDETECTABLE GUNS, REPEATING CROSSBOWS, CATAPULTS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3969463D-124F-AC09-4916-72B5A987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270" y="1439332"/>
            <a:ext cx="1463803" cy="312843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A3F23-72BC-823A-FE42-8D90CED0569C}"/>
              </a:ext>
            </a:extLst>
          </p:cNvPr>
          <p:cNvSpPr txBox="1"/>
          <p:nvPr/>
        </p:nvSpPr>
        <p:spPr>
          <a:xfrm>
            <a:off x="11445766" y="827690"/>
            <a:ext cx="18473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2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FF0000"/>
                </a:solidFill>
              </a:rPr>
              <a:t>SESSION 1: NEW AND EMERGING TECHNOLOGIES: THREATS AND CHALLENGES FOR IP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3969463D-124F-AC09-4916-72B5A987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270" y="1439332"/>
            <a:ext cx="1463803" cy="312843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A3F23-72BC-823A-FE42-8D90CED0569C}"/>
              </a:ext>
            </a:extLst>
          </p:cNvPr>
          <p:cNvSpPr txBox="1"/>
          <p:nvPr/>
        </p:nvSpPr>
        <p:spPr>
          <a:xfrm>
            <a:off x="11445766" y="827690"/>
            <a:ext cx="18473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06BCFF24-736F-E5AA-9B62-C01C498D5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29" y="1338648"/>
            <a:ext cx="6702950" cy="1504743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9B83025-3308-A5B2-2031-595126E3F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29" y="2934589"/>
            <a:ext cx="6702950" cy="14957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91E9D0-30AE-C737-68AE-603613921ACB}"/>
              </a:ext>
            </a:extLst>
          </p:cNvPr>
          <p:cNvSpPr txBox="1"/>
          <p:nvPr/>
        </p:nvSpPr>
        <p:spPr>
          <a:xfrm>
            <a:off x="119270" y="4517328"/>
            <a:ext cx="1612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Source: Google Images</a:t>
            </a:r>
          </a:p>
        </p:txBody>
      </p:sp>
    </p:spTree>
    <p:extLst>
      <p:ext uri="{BB962C8B-B14F-4D97-AF65-F5344CB8AC3E}">
        <p14:creationId xmlns:p14="http://schemas.microsoft.com/office/powerpoint/2010/main" val="277714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FF0000"/>
                </a:solidFill>
              </a:rPr>
              <a:t>SESSION 1: NEW AND EMERGING TECHNOLOGIES: THREATS AND CHALLENGES FOR 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7A3F23-72BC-823A-FE42-8D90CED0569C}"/>
              </a:ext>
            </a:extLst>
          </p:cNvPr>
          <p:cNvSpPr txBox="1"/>
          <p:nvPr/>
        </p:nvSpPr>
        <p:spPr>
          <a:xfrm>
            <a:off x="11445766" y="827690"/>
            <a:ext cx="18473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91E9D0-30AE-C737-68AE-603613921ACB}"/>
              </a:ext>
            </a:extLst>
          </p:cNvPr>
          <p:cNvSpPr txBox="1"/>
          <p:nvPr/>
        </p:nvSpPr>
        <p:spPr>
          <a:xfrm>
            <a:off x="119270" y="4517328"/>
            <a:ext cx="1612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Source: Google Images</a:t>
            </a:r>
          </a:p>
        </p:txBody>
      </p:sp>
      <p:pic>
        <p:nvPicPr>
          <p:cNvPr id="1026" name="Picture 2" descr="ExplainingTheFuture.com : Bioprinting">
            <a:extLst>
              <a:ext uri="{FF2B5EF4-FFF2-40B4-BE49-F238E27FC236}">
                <a16:creationId xmlns:a16="http://schemas.microsoft.com/office/drawing/2014/main" id="{BF3830E6-570E-FC3F-7BAD-41FC1834A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19" y="1554698"/>
            <a:ext cx="2825143" cy="203410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995930-1D9A-A280-0641-E96D1F2C726D}"/>
              </a:ext>
            </a:extLst>
          </p:cNvPr>
          <p:cNvSpPr txBox="1"/>
          <p:nvPr/>
        </p:nvSpPr>
        <p:spPr>
          <a:xfrm>
            <a:off x="475777" y="3588711"/>
            <a:ext cx="25122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hlinkClick r:id="rId3"/>
              </a:rPr>
              <a:t>https://www.explainingthefuture.com/bioprinting.html</a:t>
            </a:r>
            <a:r>
              <a:rPr lang="en-US" sz="800"/>
              <a:t> </a:t>
            </a:r>
          </a:p>
        </p:txBody>
      </p:sp>
      <p:pic>
        <p:nvPicPr>
          <p:cNvPr id="7" name="Picture 6" descr="A close up of a person's finger&#10;&#10;Description automatically generated with low confidence">
            <a:extLst>
              <a:ext uri="{FF2B5EF4-FFF2-40B4-BE49-F238E27FC236}">
                <a16:creationId xmlns:a16="http://schemas.microsoft.com/office/drawing/2014/main" id="{5F1D4E7C-3D95-DC3B-1B41-8B320D179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096" y="1707886"/>
            <a:ext cx="3080081" cy="172772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286A80-DD3B-F83A-5665-436CC80F023F}"/>
              </a:ext>
            </a:extLst>
          </p:cNvPr>
          <p:cNvSpPr txBox="1"/>
          <p:nvPr/>
        </p:nvSpPr>
        <p:spPr>
          <a:xfrm>
            <a:off x="3467096" y="3588711"/>
            <a:ext cx="3080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hlinkClick r:id="rId5"/>
              </a:rPr>
              <a:t>https://www.digitalcameraworld.com/news/worlds-smallest-camera-is-the-size-of-a-grain-of-sand</a:t>
            </a:r>
            <a:r>
              <a:rPr lang="en-US" sz="800"/>
              <a:t> </a:t>
            </a:r>
          </a:p>
        </p:txBody>
      </p:sp>
      <p:pic>
        <p:nvPicPr>
          <p:cNvPr id="13" name="Picture 1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834E8C14-BCEB-DDD8-A8D3-17483A57C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824" y="1707886"/>
            <a:ext cx="2452909" cy="22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8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FF0000"/>
                </a:solidFill>
              </a:rPr>
              <a:t>SESSION 1: NEW AND EMERGING TECHNOLOGIES: THREATS AND CHALLENGES FOR 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450" y="1342698"/>
            <a:ext cx="5084417" cy="3046421"/>
          </a:xfrm>
        </p:spPr>
        <p:txBody>
          <a:bodyPr/>
          <a:lstStyle/>
          <a:p>
            <a:r>
              <a:rPr lang="en-US" sz="1400" b="1"/>
              <a:t>NANOTECH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MANIPULATION ON MOLECULAR AND ATOMIC SCALE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FROM MATERIALS TO MONITORING (SENSORS) TO DISRUPTION AND WARFARE (WEAPONIZATION)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AGAIN, YOU CANNOT REGULATE WHAT YOU DON’T KNOW, SO MONITOR AND ANALYZE (EXPERT GROUPS)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(TRADE) SECRETS WILL BE MORE DIFFICULT TO PROTECT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HEALTH ISSUES (WHEN THE BODY ABSORBS NANOPARTICLES)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/>
              <a:t>KNOWLEDGE AND EXPERTISE LIMITED TO THOSE WHO CAN AFFORD IT </a:t>
            </a:r>
          </a:p>
        </p:txBody>
      </p:sp>
      <p:pic>
        <p:nvPicPr>
          <p:cNvPr id="5" name="Picture 4" descr="A person in a white lab coat using a microscope&#10;&#10;Description automatically generated with low confidence">
            <a:extLst>
              <a:ext uri="{FF2B5EF4-FFF2-40B4-BE49-F238E27FC236}">
                <a16:creationId xmlns:a16="http://schemas.microsoft.com/office/drawing/2014/main" id="{50AF0201-7088-2116-93C4-01E170CCC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427" y="1510830"/>
            <a:ext cx="3289884" cy="27051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28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FF0000"/>
                </a:solidFill>
              </a:rPr>
              <a:t>SESSION 1: NEW AND EMERGING TECHNOLOGIES: THREATS AND CHALLENGES FOR IP</a:t>
            </a:r>
          </a:p>
        </p:txBody>
      </p:sp>
      <p:pic>
        <p:nvPicPr>
          <p:cNvPr id="1026" name="Picture 2" descr="Various application of nanotechnology in e-textiles. Reprinted with... |  Download Scientific Diagram">
            <a:extLst>
              <a:ext uri="{FF2B5EF4-FFF2-40B4-BE49-F238E27FC236}">
                <a16:creationId xmlns:a16="http://schemas.microsoft.com/office/drawing/2014/main" id="{F813F7F2-7A56-F320-9E9E-7F66F82F7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89" y="1466907"/>
            <a:ext cx="2478363" cy="27490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3A8D7E-31A0-AF09-A11C-A13136736440}"/>
              </a:ext>
            </a:extLst>
          </p:cNvPr>
          <p:cNvSpPr txBox="1"/>
          <p:nvPr/>
        </p:nvSpPr>
        <p:spPr>
          <a:xfrm>
            <a:off x="302150" y="4215930"/>
            <a:ext cx="2555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hlinkClick r:id="rId3"/>
              </a:rPr>
              <a:t>https://www.researchgate.net/figure/Various-application-of-nanotechnology-in-e-textiles-Reprinted-with-permission-from-57_fig2_324452627</a:t>
            </a:r>
            <a:r>
              <a:rPr lang="en-US" sz="80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52827A-2A5F-D852-CEEB-90A6F6D83A7A}"/>
              </a:ext>
            </a:extLst>
          </p:cNvPr>
          <p:cNvSpPr txBox="1"/>
          <p:nvPr/>
        </p:nvSpPr>
        <p:spPr>
          <a:xfrm>
            <a:off x="3251698" y="4273669"/>
            <a:ext cx="5401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hlinkClick r:id="rId4"/>
              </a:rPr>
              <a:t>https://www.asme.org/topics-resources/content/infographic-10-applications-of-nanotechnology</a:t>
            </a:r>
            <a:r>
              <a:rPr lang="en-US" sz="800"/>
              <a:t> </a:t>
            </a: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D5BDC08-751A-05A8-D1F5-C4D676A8B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50" y="1410113"/>
            <a:ext cx="2286532" cy="280581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B584CDE4-D527-9664-3F52-874D65AE1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601" y="1410113"/>
            <a:ext cx="3099975" cy="280581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6514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846</Words>
  <Application>Microsoft Office PowerPoint</Application>
  <PresentationFormat>On-screen Show (16:9)</PresentationFormat>
  <Paragraphs>102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-apple-system</vt:lpstr>
      <vt:lpstr>Arial</vt:lpstr>
      <vt:lpstr>Calibri</vt:lpstr>
      <vt:lpstr>Office Theme</vt:lpstr>
      <vt:lpstr>Day 1 Session 1 New &amp; Emerging Technologies</vt:lpstr>
      <vt:lpstr>INTRODUCTION</vt:lpstr>
      <vt:lpstr>INTRODUCTION: TECHNOLOGY AS A DOUBLE-EDGED SWORD</vt:lpstr>
      <vt:lpstr>SESSION 1: NEW AND EMERGING TECHNOLOGIES: THREATS AND CHALLENGES FOR IP</vt:lpstr>
      <vt:lpstr>SESSION 1: NEW AND EMERGING TECHNOLOGIES: THREATS AND CHALLENGES FOR IP</vt:lpstr>
      <vt:lpstr>SESSION 1: NEW AND EMERGING TECHNOLOGIES: THREATS AND CHALLENGES FOR IP</vt:lpstr>
      <vt:lpstr>SESSION 1: NEW AND EMERGING TECHNOLOGIES: THREATS AND CHALLENGES FOR IP</vt:lpstr>
      <vt:lpstr>SESSION 1: NEW AND EMERGING TECHNOLOGIES: THREATS AND CHALLENGES FOR IP</vt:lpstr>
      <vt:lpstr>SESSION 1: NEW AND EMERGING TECHNOLOGIES: THREATS AND CHALLENGES FOR IP</vt:lpstr>
      <vt:lpstr>SESSION 1: NEW AND EMERGING TECHNOLOGIES: THREATS AND CHALLENGES FOR IP</vt:lpstr>
      <vt:lpstr>SESSION 1: NEW AND EMERGING TECHNOLOGIES: THREATS AND CHALLENGES FOR IP</vt:lpstr>
      <vt:lpstr>SESSION 1: NEW AND EMERGING TECHNOLOGIES: THREATS AND CHALLENGES FOR IP</vt:lpstr>
      <vt:lpstr>SESSION 1: NEW AND EMERGING TECHNOLOGIES: THREATS AND CHALLENGES FOR IP</vt:lpstr>
      <vt:lpstr>SESSION 1: NEW AND EMERGING TECHNOLOGIES: THREATS AND CHALLENGES FOR IP</vt:lpstr>
      <vt:lpstr>SESSION 1: NEW AND EMERGING TECHNOLOGIES: THREATS AND CHALLENGES FOR IP</vt:lpstr>
      <vt:lpstr>SESSION 1: NEW AND EMERGING TECHNOLOGIES: THREATS AND CHALLENGES FOR IP</vt:lpstr>
      <vt:lpstr>SESSION 1: NEW AND EMERGING TECHNOLOGIES: THREATS AND CHALLENGES FOR IP</vt:lpstr>
      <vt:lpstr>SESSION 1: NEW AND EMERGING TECHNOLOGIES: THREATS AND CHALLENGES FOR IP</vt:lpstr>
      <vt:lpstr>SESSION 1: NEW AND EMERGING TECHNOLOGIES: THREATS AND CHALLENGES FOR IP</vt:lpstr>
      <vt:lpstr>SESSION 1: NEW AND EMERGING TECHNOLOGIES: THREATS AND CHALLENGES FOR IP</vt:lpstr>
      <vt:lpstr>PowerPoint Presentation</vt:lpstr>
    </vt:vector>
  </TitlesOfParts>
  <Company>OHIM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MACCHIA ANTONIO</dc:creator>
  <cp:lastModifiedBy>ARISE+ IPR</cp:lastModifiedBy>
  <cp:revision>74</cp:revision>
  <dcterms:created xsi:type="dcterms:W3CDTF">2017-12-18T13:45:00Z</dcterms:created>
  <dcterms:modified xsi:type="dcterms:W3CDTF">2023-05-02T05:21:11Z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CF1CD63352E94C0B94FBB869A304EB91</vt:lpwstr>
  </property>
  <property fmtid="{D5CDD505-2E9C-101B-9397-08002B2CF9AE}" pid="3" name="KSOProductBuildVer">
    <vt:lpwstr>1033-11.2.0.11440</vt:lpwstr>
  </property>
</Properties>
</file>