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12412" r:id="rId5"/>
    <p:sldId id="12514" r:id="rId6"/>
    <p:sldId id="12525" r:id="rId7"/>
    <p:sldId id="12526" r:id="rId8"/>
    <p:sldId id="12527" r:id="rId9"/>
    <p:sldId id="12528" r:id="rId10"/>
    <p:sldId id="12530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BDD"/>
    <a:srgbClr val="404955"/>
    <a:srgbClr val="B3B6BB"/>
    <a:srgbClr val="9FA4AA"/>
    <a:srgbClr val="8C9299"/>
    <a:srgbClr val="666D77"/>
    <a:srgbClr val="D8DADC"/>
    <a:srgbClr val="272C32"/>
    <a:srgbClr val="8995A3"/>
    <a:srgbClr val="3B4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91" autoAdjust="0"/>
  </p:normalViewPr>
  <p:slideViewPr>
    <p:cSldViewPr snapToGrid="0" showGuides="1">
      <p:cViewPr varScale="1">
        <p:scale>
          <a:sx n="104" d="100"/>
          <a:sy n="104" d="100"/>
        </p:scale>
        <p:origin x="1224" y="51"/>
      </p:cViewPr>
      <p:guideLst/>
    </p:cSldViewPr>
  </p:slideViewPr>
  <p:outlineViewPr>
    <p:cViewPr>
      <p:scale>
        <a:sx n="33" d="100"/>
        <a:sy n="33" d="100"/>
      </p:scale>
      <p:origin x="0" y="-66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5C8723-12EA-4836-8FDC-692B5A16ABA7}" type="datetimeFigureOut">
              <a:rPr lang="en-GB" smtClean="0"/>
              <a:pPr/>
              <a:t>20-11-2024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68292E8-6B7D-4199-83EB-00DE15AFF5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73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50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6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9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6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F869866-9C2A-BF79-CA16-02A1F52EE8FC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C7123F5-C72F-0CB6-E917-DA56ADEC7A15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F9C4199-C6AC-73B2-7D11-7A29B0AB8142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C4C58663-3FD8-5259-92CD-F11FEEFD3C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39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  <a:endParaRPr lang="en-GB" sz="1000" b="0" cap="none" baseline="0" dirty="0">
              <a:solidFill>
                <a:schemeClr val="tx2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E24297B-E90A-DBCD-7CF1-D8905905AF77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FFC302C-4D21-5D23-A91D-4947AAB3254D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DFEE82A-E409-6C0A-EADC-6ACCDCA395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776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8114400" cy="5544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marL="0"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6701" y="1479553"/>
            <a:ext cx="3886200" cy="3106800"/>
          </a:xfrm>
        </p:spPr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14901" y="1479553"/>
            <a:ext cx="3886200" cy="3106800"/>
          </a:xfrm>
        </p:spPr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2E8E66-489E-32F7-42A1-41B5096D25F8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8C71D9B-3390-74D0-E95D-7B30A72C7C3D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B77D430-E87B-310B-E3BE-DBD1F33EF42D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C636938-5352-9AF5-9CB3-6B7E7256D7E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A1247BF3-92BC-7C54-37E6-3D3B4B1753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74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3888000" cy="5544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6701" y="1479553"/>
            <a:ext cx="3888000" cy="3108322"/>
          </a:xfrm>
        </p:spPr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3101" y="1023939"/>
            <a:ext cx="3888000" cy="3563936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by click or drag &amp; drop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8157648-515A-D1B5-134E-DEC71E90FB48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AC1BF25-E6D9-6B9F-26E5-02892A6DA4F9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E5865E5-01DF-3B09-ED88-724F1FAB44C3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8151D5C1-BAF0-DDA3-EE76-C6F264F978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5658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3102" y="0"/>
            <a:ext cx="4230898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  <a:endParaRPr lang="en-GB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3888000" cy="5544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6701" y="1479553"/>
            <a:ext cx="3888000" cy="3108322"/>
          </a:xfrm>
        </p:spPr>
        <p:txBody>
          <a:bodyPr/>
          <a:lstStyle>
            <a:lvl3pPr>
              <a:defRPr/>
            </a:lvl3pPr>
          </a:lstStyle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BF77460-C0EB-A994-5886-0A974DA59062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AD09846-2214-27B4-826C-CB05CBB83834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59024B14-472F-BF2D-2815-8CB79E3572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23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8114400" cy="55399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  <a:endParaRPr lang="en-GB" sz="1000" b="0" cap="none" baseline="0" dirty="0">
              <a:solidFill>
                <a:schemeClr val="tx2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E24297B-E90A-DBCD-7CF1-D8905905AF77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FFC302C-4D21-5D23-A91D-4947AAB3254D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DFEE82A-E409-6C0A-EADC-6ACCDCA395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6C0879E9-BFEF-C349-C713-C1855D3613B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86701" y="1479553"/>
            <a:ext cx="8114400" cy="3106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chart by click</a:t>
            </a:r>
          </a:p>
        </p:txBody>
      </p:sp>
    </p:spTree>
    <p:extLst>
      <p:ext uri="{BB962C8B-B14F-4D97-AF65-F5344CB8AC3E}">
        <p14:creationId xmlns:p14="http://schemas.microsoft.com/office/powerpoint/2010/main" val="264549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7548A03-C3E4-EE67-1091-578BF14CDA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4863600"/>
          </a:xfrm>
          <a:custGeom>
            <a:avLst/>
            <a:gdLst>
              <a:gd name="connsiteX0" fmla="*/ 342900 w 9143995"/>
              <a:gd name="connsiteY0" fmla="*/ 340872 h 4863600"/>
              <a:gd name="connsiteX1" fmla="*/ 342900 w 9143995"/>
              <a:gd name="connsiteY1" fmla="*/ 682872 h 4863600"/>
              <a:gd name="connsiteX2" fmla="*/ 1025873 w 9143995"/>
              <a:gd name="connsiteY2" fmla="*/ 682872 h 4863600"/>
              <a:gd name="connsiteX3" fmla="*/ 1025873 w 9143995"/>
              <a:gd name="connsiteY3" fmla="*/ 340872 h 4863600"/>
              <a:gd name="connsiteX4" fmla="*/ 0 w 9143995"/>
              <a:gd name="connsiteY4" fmla="*/ 0 h 4863600"/>
              <a:gd name="connsiteX5" fmla="*/ 9143995 w 9143995"/>
              <a:gd name="connsiteY5" fmla="*/ 0 h 4863600"/>
              <a:gd name="connsiteX6" fmla="*/ 9143995 w 9143995"/>
              <a:gd name="connsiteY6" fmla="*/ 4863600 h 4863600"/>
              <a:gd name="connsiteX7" fmla="*/ 0 w 9143995"/>
              <a:gd name="connsiteY7" fmla="*/ 4863600 h 4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48636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4863600"/>
                </a:lnTo>
                <a:lnTo>
                  <a:pt x="0" y="48636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B9A14ED-FDE8-2DA8-D296-27673B8D1A19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A0D4F8F-FECA-B3D7-D435-E79C4E17191C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05E8A595-8D84-2D41-50A3-7C6BD341E2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298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17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A23E33-4616-A578-6786-DB1BF1C3FD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5143500"/>
          </a:xfrm>
          <a:custGeom>
            <a:avLst/>
            <a:gdLst>
              <a:gd name="connsiteX0" fmla="*/ 342900 w 9143995"/>
              <a:gd name="connsiteY0" fmla="*/ 340872 h 5143500"/>
              <a:gd name="connsiteX1" fmla="*/ 342900 w 9143995"/>
              <a:gd name="connsiteY1" fmla="*/ 682872 h 5143500"/>
              <a:gd name="connsiteX2" fmla="*/ 1025873 w 9143995"/>
              <a:gd name="connsiteY2" fmla="*/ 682872 h 5143500"/>
              <a:gd name="connsiteX3" fmla="*/ 1025873 w 9143995"/>
              <a:gd name="connsiteY3" fmla="*/ 340872 h 5143500"/>
              <a:gd name="connsiteX4" fmla="*/ 0 w 9143995"/>
              <a:gd name="connsiteY4" fmla="*/ 0 h 5143500"/>
              <a:gd name="connsiteX5" fmla="*/ 9143995 w 9143995"/>
              <a:gd name="connsiteY5" fmla="*/ 0 h 5143500"/>
              <a:gd name="connsiteX6" fmla="*/ 9143995 w 9143995"/>
              <a:gd name="connsiteY6" fmla="*/ 5143500 h 5143500"/>
              <a:gd name="connsiteX7" fmla="*/ 0 w 9143995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51435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F64C113-52EE-846A-8828-23E9EA7D6D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701" y="3567216"/>
            <a:ext cx="8114400" cy="92333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20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de-DE" sz="1800" dirty="0" smtClean="0">
                <a:solidFill>
                  <a:schemeClr val="lt1"/>
                </a:solidFill>
              </a:defRPr>
            </a:lvl2pPr>
            <a:lvl3pPr>
              <a:defRPr lang="de-DE" sz="1800" dirty="0" smtClean="0">
                <a:solidFill>
                  <a:schemeClr val="lt1"/>
                </a:solidFill>
              </a:defRPr>
            </a:lvl3pPr>
            <a:lvl4pPr>
              <a:defRPr lang="de-DE" sz="1800" dirty="0" smtClean="0">
                <a:solidFill>
                  <a:schemeClr val="lt1"/>
                </a:solidFill>
              </a:defRPr>
            </a:lvl4pPr>
            <a:lvl5pPr>
              <a:defRPr lang="en-GB" sz="1800" dirty="0">
                <a:solidFill>
                  <a:schemeClr val="lt1"/>
                </a:solidFill>
              </a:defRPr>
            </a:lvl5pPr>
          </a:lstStyle>
          <a:p>
            <a:pPr lvl="0" defTabSz="457200"/>
            <a:r>
              <a:rPr lang="en-GB" dirty="0"/>
              <a:t>Author</a:t>
            </a:r>
            <a:br>
              <a:rPr lang="en-GB" dirty="0"/>
            </a:br>
            <a:r>
              <a:rPr lang="en-GB" dirty="0"/>
              <a:t>(xxxx – xxxx)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91D8BB96-81E8-6115-5996-0E8936014C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701" y="1923371"/>
            <a:ext cx="8114400" cy="147732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 baseline="0">
                <a:solidFill>
                  <a:schemeClr val="bg1"/>
                </a:solidFill>
              </a:defRPr>
            </a:lvl1pPr>
          </a:lstStyle>
          <a:p>
            <a:pPr marL="144000" indent="-144000" defTabSz="914126"/>
            <a:r>
              <a:rPr lang="en-GB" dirty="0"/>
              <a:t>quotation</a:t>
            </a:r>
          </a:p>
        </p:txBody>
      </p:sp>
    </p:spTree>
    <p:extLst>
      <p:ext uri="{BB962C8B-B14F-4D97-AF65-F5344CB8AC3E}">
        <p14:creationId xmlns:p14="http://schemas.microsoft.com/office/powerpoint/2010/main" val="3104756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  <a:endParaRPr lang="en-GB" sz="1000" b="0" cap="none" baseline="0" dirty="0">
              <a:solidFill>
                <a:schemeClr val="tx2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B5D331F-662C-B228-A57E-2B659E5222FC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FE4AD116-C40E-F67F-ACC4-797445D2DA22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FA1099DB-746B-DA36-6B2D-1414AFD656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6880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4000" y="0"/>
            <a:ext cx="4230000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picture by click or drag &amp; drop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</a:t>
            </a:r>
            <a:r>
              <a:rPr lang="en-GB"/>
              <a:t>chapter title</a:t>
            </a:r>
            <a:endParaRPr lang="en-GB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CB2633E-57A5-FEF5-1BCF-FD563428FC66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4301F65-9118-6CAF-A653-29C5E5F5A6A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FF257C6-4CA6-2336-F142-A9663AE59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914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5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592F6BB-121D-97D7-11F5-8E348780690E}"/>
              </a:ext>
            </a:extLst>
          </p:cNvPr>
          <p:cNvSpPr/>
          <p:nvPr userDrawn="1"/>
        </p:nvSpPr>
        <p:spPr>
          <a:xfrm>
            <a:off x="0" y="4873500"/>
            <a:ext cx="9144000" cy="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4000" y="0"/>
            <a:ext cx="4230000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Insert picture by click or drag &amp; drop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r>
              <a:rPr lang="en-GB"/>
              <a:t>chapter title</a:t>
            </a:r>
            <a:endParaRPr lang="en-GB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914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  <a:endParaRPr lang="en-GB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624E0E8-0F64-4008-5211-19B70D70425F}"/>
              </a:ext>
            </a:extLst>
          </p:cNvPr>
          <p:cNvSpPr/>
          <p:nvPr userDrawn="1"/>
        </p:nvSpPr>
        <p:spPr>
          <a:xfrm>
            <a:off x="0" y="4891500"/>
            <a:ext cx="9144000" cy="2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72FCAAB-DD03-6ABF-CF6D-DA05A040325F}"/>
              </a:ext>
            </a:extLst>
          </p:cNvPr>
          <p:cNvCxnSpPr>
            <a:cxnSpLocks/>
          </p:cNvCxnSpPr>
          <p:nvPr userDrawn="1"/>
        </p:nvCxnSpPr>
        <p:spPr>
          <a:xfrm>
            <a:off x="0" y="4869074"/>
            <a:ext cx="9144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795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4">
            <a:extLst>
              <a:ext uri="{FF2B5EF4-FFF2-40B4-BE49-F238E27FC236}">
                <a16:creationId xmlns:a16="http://schemas.microsoft.com/office/drawing/2014/main" id="{C9A5E3F6-13DB-2142-2A56-E184F2E756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4863600"/>
          </a:xfrm>
          <a:custGeom>
            <a:avLst/>
            <a:gdLst>
              <a:gd name="connsiteX0" fmla="*/ 342900 w 9143995"/>
              <a:gd name="connsiteY0" fmla="*/ 340872 h 4863600"/>
              <a:gd name="connsiteX1" fmla="*/ 342900 w 9143995"/>
              <a:gd name="connsiteY1" fmla="*/ 682872 h 4863600"/>
              <a:gd name="connsiteX2" fmla="*/ 1025873 w 9143995"/>
              <a:gd name="connsiteY2" fmla="*/ 682872 h 4863600"/>
              <a:gd name="connsiteX3" fmla="*/ 1025873 w 9143995"/>
              <a:gd name="connsiteY3" fmla="*/ 340872 h 4863600"/>
              <a:gd name="connsiteX4" fmla="*/ 0 w 9143995"/>
              <a:gd name="connsiteY4" fmla="*/ 0 h 4863600"/>
              <a:gd name="connsiteX5" fmla="*/ 9143995 w 9143995"/>
              <a:gd name="connsiteY5" fmla="*/ 0 h 4863600"/>
              <a:gd name="connsiteX6" fmla="*/ 9143995 w 9143995"/>
              <a:gd name="connsiteY6" fmla="*/ 4863600 h 4863600"/>
              <a:gd name="connsiteX7" fmla="*/ 0 w 9143995"/>
              <a:gd name="connsiteY7" fmla="*/ 4863600 h 4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48636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4863600"/>
                </a:lnTo>
                <a:lnTo>
                  <a:pt x="0" y="48636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701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chapter title</a:t>
            </a:r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CB2633E-57A5-FEF5-1BCF-FD563428FC66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4301F65-9118-6CAF-A653-29C5E5F5A6A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FF257C6-4CA6-2336-F142-A9663AE59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68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15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35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0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69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7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2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701" y="804213"/>
            <a:ext cx="8114400" cy="5539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701" y="1479553"/>
            <a:ext cx="8114400" cy="3108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44000" lvl="0" indent="-144000" defTabSz="914126"/>
            <a:r>
              <a:rPr lang="en-US"/>
              <a:t>Click to edit Master text styles</a:t>
            </a:r>
          </a:p>
          <a:p>
            <a:pPr marL="144000" lvl="1" indent="-144000" defTabSz="914126"/>
            <a:r>
              <a:rPr lang="en-US"/>
              <a:t>Second level</a:t>
            </a:r>
          </a:p>
          <a:p>
            <a:pPr marL="144000" lvl="2" indent="-144000" defTabSz="914126"/>
            <a:r>
              <a:rPr lang="en-US"/>
              <a:t>Third level</a:t>
            </a:r>
          </a:p>
          <a:p>
            <a:pPr marL="144000" lvl="3" indent="-144000" defTabSz="914126"/>
            <a:r>
              <a:rPr lang="en-US"/>
              <a:t>Fourth level</a:t>
            </a:r>
          </a:p>
          <a:p>
            <a:pPr marL="144000" lvl="4" indent="-144000" defTabSz="914126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lang="en-GB" sz="1000" b="1" cap="all" baseline="0" dirty="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6EAC15D-B94B-4B86-ABD3-3EDECDB333F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8BC8D06-86AA-9E42-9000-CE1B92C51668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rcRect t="215"/>
          <a:stretch>
            <a:fillRect/>
          </a:stretch>
        </p:blipFill>
        <p:spPr>
          <a:xfrm>
            <a:off x="342900" y="340872"/>
            <a:ext cx="682973" cy="342000"/>
          </a:xfrm>
          <a:custGeom>
            <a:avLst/>
            <a:gdLst>
              <a:gd name="connsiteX0" fmla="*/ 0 w 6782650"/>
              <a:gd name="connsiteY0" fmla="*/ 0 h 3396425"/>
              <a:gd name="connsiteX1" fmla="*/ 6782650 w 6782650"/>
              <a:gd name="connsiteY1" fmla="*/ 0 h 3396425"/>
              <a:gd name="connsiteX2" fmla="*/ 6782650 w 6782650"/>
              <a:gd name="connsiteY2" fmla="*/ 3396425 h 3396425"/>
              <a:gd name="connsiteX3" fmla="*/ 0 w 6782650"/>
              <a:gd name="connsiteY3" fmla="*/ 3396425 h 339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650" h="3396425">
                <a:moveTo>
                  <a:pt x="0" y="0"/>
                </a:moveTo>
                <a:lnTo>
                  <a:pt x="6782650" y="0"/>
                </a:lnTo>
                <a:lnTo>
                  <a:pt x="6782650" y="3396425"/>
                </a:lnTo>
                <a:lnTo>
                  <a:pt x="0" y="3396425"/>
                </a:lnTo>
                <a:close/>
              </a:path>
            </a:pathLst>
          </a:custGeom>
          <a:ln w="63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743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19" r:id="rId12"/>
    <p:sldLayoutId id="2147483692" r:id="rId13"/>
    <p:sldLayoutId id="2147483662" r:id="rId14"/>
    <p:sldLayoutId id="2147483664" r:id="rId15"/>
    <p:sldLayoutId id="2147483673" r:id="rId16"/>
    <p:sldLayoutId id="2147483681" r:id="rId17"/>
    <p:sldLayoutId id="2147483733" r:id="rId18"/>
    <p:sldLayoutId id="2147483675" r:id="rId19"/>
    <p:sldLayoutId id="2147483704" r:id="rId20"/>
    <p:sldLayoutId id="2147483693" r:id="rId21"/>
    <p:sldLayoutId id="2147483683" r:id="rId22"/>
    <p:sldLayoutId id="2147483731" r:id="rId23"/>
    <p:sldLayoutId id="2147483732" r:id="rId24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4" userDrawn="1">
          <p15:clr>
            <a:srgbClr val="F26B43"/>
          </p15:clr>
        </p15:guide>
        <p15:guide id="2" orient="horz" pos="430" userDrawn="1">
          <p15:clr>
            <a:srgbClr val="F26B43"/>
          </p15:clr>
        </p15:guide>
        <p15:guide id="3" pos="431" userDrawn="1">
          <p15:clr>
            <a:srgbClr val="F26B43"/>
          </p15:clr>
        </p15:guide>
        <p15:guide id="4" pos="645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2890" userDrawn="1">
          <p15:clr>
            <a:srgbClr val="F26B43"/>
          </p15:clr>
        </p15:guide>
        <p15:guide id="7" pos="5544" userDrawn="1">
          <p15:clr>
            <a:srgbClr val="F26B43"/>
          </p15:clr>
        </p15:guide>
        <p15:guide id="8" orient="horz" pos="929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>
            <a:extLst>
              <a:ext uri="{FF2B5EF4-FFF2-40B4-BE49-F238E27FC236}">
                <a16:creationId xmlns:a16="http://schemas.microsoft.com/office/drawing/2014/main" id="{E0A11B2B-1463-3D77-3EFB-4745E8606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0" indent="-182880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Confidentiality and Ensuring Validity</a:t>
            </a:r>
            <a:b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28" name="Untertitel 27">
            <a:extLst>
              <a:ext uri="{FF2B5EF4-FFF2-40B4-BE49-F238E27FC236}">
                <a16:creationId xmlns:a16="http://schemas.microsoft.com/office/drawing/2014/main" id="{1541D513-1CDB-1B7B-3E8C-EC5D68196A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Jakob Kofoed Principal Advisor DG5</a:t>
            </a:r>
          </a:p>
        </p:txBody>
      </p:sp>
    </p:spTree>
    <p:extLst>
      <p:ext uri="{BB962C8B-B14F-4D97-AF65-F5344CB8AC3E}">
        <p14:creationId xmlns:p14="http://schemas.microsoft.com/office/powerpoint/2010/main" val="228974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D214DEE-98B1-2AC4-495A-CC13E39C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candidates per paper</a:t>
            </a:r>
          </a:p>
        </p:txBody>
      </p:sp>
      <p:sp>
        <p:nvSpPr>
          <p:cNvPr id="333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de-DE" smtClean="0"/>
              <a:pPr/>
              <a:t>2</a:t>
            </a:fld>
            <a:endParaRPr lang="de-DE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CF533B-5672-E94C-7943-6A5BFD13B4FF}"/>
              </a:ext>
            </a:extLst>
          </p:cNvPr>
          <p:cNvGraphicFramePr>
            <a:graphicFrameLocks noGrp="1"/>
          </p:cNvGraphicFramePr>
          <p:nvPr/>
        </p:nvGraphicFramePr>
        <p:xfrm>
          <a:off x="2996599" y="1679273"/>
          <a:ext cx="30480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2168629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16136429"/>
                    </a:ext>
                  </a:extLst>
                </a:gridCol>
              </a:tblGrid>
              <a:tr h="394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 OF CANDIDATES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15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Pre-examination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8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2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05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41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602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32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D214DEE-98B1-2AC4-495A-CC13E39C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01" y="699050"/>
            <a:ext cx="8114400" cy="553998"/>
          </a:xfrm>
        </p:spPr>
        <p:txBody>
          <a:bodyPr/>
          <a:lstStyle/>
          <a:p>
            <a:r>
              <a:rPr lang="en-GB" dirty="0"/>
              <a:t>Pass rates</a:t>
            </a:r>
          </a:p>
        </p:txBody>
      </p:sp>
      <p:sp>
        <p:nvSpPr>
          <p:cNvPr id="333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CF533B-5672-E94C-7943-6A5BFD13B4FF}"/>
              </a:ext>
            </a:extLst>
          </p:cNvPr>
          <p:cNvGraphicFramePr>
            <a:graphicFrameLocks noGrp="1"/>
          </p:cNvGraphicFramePr>
          <p:nvPr/>
        </p:nvGraphicFramePr>
        <p:xfrm>
          <a:off x="1939636" y="1358211"/>
          <a:ext cx="5342965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169">
                  <a:extLst>
                    <a:ext uri="{9D8B030D-6E8A-4147-A177-3AD203B41FA5}">
                      <a16:colId xmlns:a16="http://schemas.microsoft.com/office/drawing/2014/main" val="2216862906"/>
                    </a:ext>
                  </a:extLst>
                </a:gridCol>
                <a:gridCol w="1378935">
                  <a:extLst>
                    <a:ext uri="{9D8B030D-6E8A-4147-A177-3AD203B41FA5}">
                      <a16:colId xmlns:a16="http://schemas.microsoft.com/office/drawing/2014/main" val="1816136429"/>
                    </a:ext>
                  </a:extLst>
                </a:gridCol>
                <a:gridCol w="1427834">
                  <a:extLst>
                    <a:ext uri="{9D8B030D-6E8A-4147-A177-3AD203B41FA5}">
                      <a16:colId xmlns:a16="http://schemas.microsoft.com/office/drawing/2014/main" val="902907339"/>
                    </a:ext>
                  </a:extLst>
                </a:gridCol>
                <a:gridCol w="1286027">
                  <a:extLst>
                    <a:ext uri="{9D8B030D-6E8A-4147-A177-3AD203B41FA5}">
                      <a16:colId xmlns:a16="http://schemas.microsoft.com/office/drawing/2014/main" val="3524889256"/>
                    </a:ext>
                  </a:extLst>
                </a:gridCol>
              </a:tblGrid>
              <a:tr h="39401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CANDIDATES AWARDED ‘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PASS</a:t>
                      </a:r>
                      <a:r>
                        <a:rPr lang="en-GB" sz="1200" dirty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CANDIDATES AWARDED ‘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COMPENSABLE FAIL</a:t>
                      </a:r>
                      <a:r>
                        <a:rPr lang="en-GB" sz="1200" dirty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CANDIDATES AWARDED ‘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FAIL</a:t>
                      </a:r>
                      <a:r>
                        <a:rPr lang="en-GB" sz="1200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15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Pre-examination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584 (87,82%)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81 (12,18%)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8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388 (61,88%)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 (6,70%)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197 (31,42%)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2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363 (54,34%)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76 (11,38%)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229 (34,28%)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05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328 (39,81%)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115 (13,96%)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381 (46,24%)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41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449 (55,64%)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103 (12,76%)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255 (31,60%)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6026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A566C5-1A37-4E9D-616F-D1439FB9B0C9}"/>
              </a:ext>
            </a:extLst>
          </p:cNvPr>
          <p:cNvSpPr txBox="1"/>
          <p:nvPr/>
        </p:nvSpPr>
        <p:spPr>
          <a:xfrm>
            <a:off x="229823" y="4473375"/>
            <a:ext cx="8346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See statistics on the EQE website: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https://www.epo.org/en/learning/eqe-epac/european-qualifying-examination-eqe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7245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D214DEE-98B1-2AC4-495A-CC13E39C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01" y="721086"/>
            <a:ext cx="8114400" cy="553998"/>
          </a:xfrm>
        </p:spPr>
        <p:txBody>
          <a:bodyPr/>
          <a:lstStyle/>
          <a:p>
            <a:r>
              <a:rPr lang="en-GB" dirty="0"/>
              <a:t>COMPLAINTS</a:t>
            </a:r>
          </a:p>
        </p:txBody>
      </p:sp>
      <p:sp>
        <p:nvSpPr>
          <p:cNvPr id="333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de-DE" smtClean="0"/>
              <a:pPr/>
              <a:t>4</a:t>
            </a:fld>
            <a:endParaRPr lang="de-DE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CF533B-5672-E94C-7943-6A5BFD13B4FF}"/>
              </a:ext>
            </a:extLst>
          </p:cNvPr>
          <p:cNvGraphicFramePr>
            <a:graphicFrameLocks noGrp="1"/>
          </p:cNvGraphicFramePr>
          <p:nvPr/>
        </p:nvGraphicFramePr>
        <p:xfrm>
          <a:off x="3115915" y="1447640"/>
          <a:ext cx="2912170" cy="2619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085">
                  <a:extLst>
                    <a:ext uri="{9D8B030D-6E8A-4147-A177-3AD203B41FA5}">
                      <a16:colId xmlns:a16="http://schemas.microsoft.com/office/drawing/2014/main" val="2216862906"/>
                    </a:ext>
                  </a:extLst>
                </a:gridCol>
                <a:gridCol w="1456085">
                  <a:extLst>
                    <a:ext uri="{9D8B030D-6E8A-4147-A177-3AD203B41FA5}">
                      <a16:colId xmlns:a16="http://schemas.microsoft.com/office/drawing/2014/main" val="1816136429"/>
                    </a:ext>
                  </a:extLst>
                </a:gridCol>
              </a:tblGrid>
              <a:tr h="39401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COMPLAINTS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15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Pre-examination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8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2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05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41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60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21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94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D214DEE-98B1-2AC4-495A-CC13E39C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MISCONDUCT</a:t>
            </a:r>
          </a:p>
        </p:txBody>
      </p:sp>
      <p:sp>
        <p:nvSpPr>
          <p:cNvPr id="333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de-DE" smtClean="0"/>
              <a:pPr/>
              <a:t>5</a:t>
            </a:fld>
            <a:endParaRPr lang="de-DE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CF533B-5672-E94C-7943-6A5BFD13B4FF}"/>
              </a:ext>
            </a:extLst>
          </p:cNvPr>
          <p:cNvGraphicFramePr>
            <a:graphicFrameLocks noGrp="1"/>
          </p:cNvGraphicFramePr>
          <p:nvPr/>
        </p:nvGraphicFramePr>
        <p:xfrm>
          <a:off x="3116820" y="1577700"/>
          <a:ext cx="291036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180">
                  <a:extLst>
                    <a:ext uri="{9D8B030D-6E8A-4147-A177-3AD203B41FA5}">
                      <a16:colId xmlns:a16="http://schemas.microsoft.com/office/drawing/2014/main" val="2216862906"/>
                    </a:ext>
                  </a:extLst>
                </a:gridCol>
                <a:gridCol w="1455180">
                  <a:extLst>
                    <a:ext uri="{9D8B030D-6E8A-4147-A177-3AD203B41FA5}">
                      <a16:colId xmlns:a16="http://schemas.microsoft.com/office/drawing/2014/main" val="1816136429"/>
                    </a:ext>
                  </a:extLst>
                </a:gridCol>
              </a:tblGrid>
              <a:tr h="39401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NUMBER OF LETTERS ISSUED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15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Pre-examination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8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Main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2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17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05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D214DEE-98B1-2AC4-495A-CC13E39C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appeals</a:t>
            </a:r>
          </a:p>
        </p:txBody>
      </p:sp>
      <p:sp>
        <p:nvSpPr>
          <p:cNvPr id="333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F5C8DAB-8E3F-81F8-EC9D-0462A0B9A33D}"/>
              </a:ext>
            </a:extLst>
          </p:cNvPr>
          <p:cNvGraphicFramePr>
            <a:graphicFrameLocks noGrp="1"/>
          </p:cNvGraphicFramePr>
          <p:nvPr/>
        </p:nvGraphicFramePr>
        <p:xfrm>
          <a:off x="2419644" y="1556603"/>
          <a:ext cx="3779519" cy="203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411">
                  <a:extLst>
                    <a:ext uri="{9D8B030D-6E8A-4147-A177-3AD203B41FA5}">
                      <a16:colId xmlns:a16="http://schemas.microsoft.com/office/drawing/2014/main" val="2216862906"/>
                    </a:ext>
                  </a:extLst>
                </a:gridCol>
                <a:gridCol w="1140827">
                  <a:extLst>
                    <a:ext uri="{9D8B030D-6E8A-4147-A177-3AD203B41FA5}">
                      <a16:colId xmlns:a16="http://schemas.microsoft.com/office/drawing/2014/main" val="1816136429"/>
                    </a:ext>
                  </a:extLst>
                </a:gridCol>
                <a:gridCol w="1181281">
                  <a:extLst>
                    <a:ext uri="{9D8B030D-6E8A-4147-A177-3AD203B41FA5}">
                      <a16:colId xmlns:a16="http://schemas.microsoft.com/office/drawing/2014/main" val="902907339"/>
                    </a:ext>
                  </a:extLst>
                </a:gridCol>
              </a:tblGrid>
              <a:tr h="83632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NUMBER OF APPEALS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NUMBER OF APPEALS FORWARDED TO DBA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158823"/>
                  </a:ext>
                </a:extLst>
              </a:tr>
              <a:tr h="511087">
                <a:tc>
                  <a:txBody>
                    <a:bodyPr/>
                    <a:lstStyle/>
                    <a:p>
                      <a:r>
                        <a:rPr lang="en-GB" dirty="0"/>
                        <a:t>Pre-examination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85396"/>
                  </a:ext>
                </a:extLst>
              </a:tr>
              <a:tr h="380877">
                <a:tc>
                  <a:txBody>
                    <a:bodyPr/>
                    <a:lstStyle/>
                    <a:p>
                      <a:r>
                        <a:rPr lang="en-GB" dirty="0"/>
                        <a:t>Main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20373"/>
                  </a:ext>
                </a:extLst>
              </a:tr>
              <a:tr h="302006">
                <a:tc>
                  <a:txBody>
                    <a:bodyPr/>
                    <a:lstStyle/>
                    <a:p>
                      <a:r>
                        <a:rPr lang="en-GB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057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88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D214DEE-98B1-2AC4-495A-CC13E39C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2025 enrolments for each paper</a:t>
            </a:r>
          </a:p>
        </p:txBody>
      </p:sp>
      <p:sp>
        <p:nvSpPr>
          <p:cNvPr id="333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0495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CF533B-5672-E94C-7943-6A5BFD13B4FF}"/>
              </a:ext>
            </a:extLst>
          </p:cNvPr>
          <p:cNvGraphicFramePr>
            <a:graphicFrameLocks noGrp="1"/>
          </p:cNvGraphicFramePr>
          <p:nvPr/>
        </p:nvGraphicFramePr>
        <p:xfrm>
          <a:off x="2996599" y="1679273"/>
          <a:ext cx="30480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2168629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16136429"/>
                    </a:ext>
                  </a:extLst>
                </a:gridCol>
              </a:tblGrid>
              <a:tr h="3940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 OF CANDIDATES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15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8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2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05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41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602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932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LANGUAGE_ID" val="2057"/>
</p:tagLst>
</file>

<file path=ppt/theme/theme1.xml><?xml version="1.0" encoding="utf-8"?>
<a:theme xmlns:a="http://schemas.openxmlformats.org/drawingml/2006/main" name="Office">
  <a:themeElements>
    <a:clrScheme name="EPO">
      <a:dk1>
        <a:srgbClr val="404955"/>
      </a:dk1>
      <a:lt1>
        <a:srgbClr val="FFFFFF"/>
      </a:lt1>
      <a:dk2>
        <a:srgbClr val="404955"/>
      </a:dk2>
      <a:lt2>
        <a:srgbClr val="FFFFFF"/>
      </a:lt2>
      <a:accent1>
        <a:srgbClr val="666D77"/>
      </a:accent1>
      <a:accent2>
        <a:srgbClr val="8C9299"/>
      </a:accent2>
      <a:accent3>
        <a:srgbClr val="9FA4AA"/>
      </a:accent3>
      <a:accent4>
        <a:srgbClr val="B3B6BB"/>
      </a:accent4>
      <a:accent5>
        <a:srgbClr val="D9DBDD"/>
      </a:accent5>
      <a:accent6>
        <a:srgbClr val="D93317"/>
      </a:accent6>
      <a:hlink>
        <a:srgbClr val="0000FF"/>
      </a:hlink>
      <a:folHlink>
        <a:srgbClr val="954F72"/>
      </a:folHlink>
    </a:clrScheme>
    <a:fontScheme name="E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ght green">
      <a:srgbClr val="30CCBF"/>
    </a:custClr>
    <a:custClr name="yellow">
      <a:srgbClr val="D4DB12"/>
    </a:custClr>
    <a:custClr name="dark green">
      <a:srgbClr val="337878"/>
    </a:custClr>
    <a:custClr name="blue">
      <a:srgbClr val="0262CA"/>
    </a:custClr>
    <a:custClr name="orange">
      <a:srgbClr val="FF8200"/>
    </a:custClr>
  </a:custClrLst>
  <a:extLst>
    <a:ext uri="{05A4C25C-085E-4340-85A3-A5531E510DB2}">
      <thm15:themeFamily xmlns:thm15="http://schemas.microsoft.com/office/thememl/2012/main" name="EPO Standard Template.pptx" id="{275A0C14-EF4F-4310-8B10-86ED651C7683}" vid="{0F6AFCC3-50DC-4FB8-947F-F88F7793B9C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90A60A1D32F44B4FE7BD0809DC8E4" ma:contentTypeVersion="4" ma:contentTypeDescription="Create a new document." ma:contentTypeScope="" ma:versionID="b8d2a9ef4be5427681fa122e9098dffd">
  <xsd:schema xmlns:xsd="http://www.w3.org/2001/XMLSchema" xmlns:xs="http://www.w3.org/2001/XMLSchema" xmlns:p="http://schemas.microsoft.com/office/2006/metadata/properties" xmlns:ns2="6bfe02e2-e012-49cf-a327-12474b1b68e8" targetNamespace="http://schemas.microsoft.com/office/2006/metadata/properties" ma:root="true" ma:fieldsID="407f58ba6e3aab2655d684de81222ce7" ns2:_="">
    <xsd:import namespace="6bfe02e2-e012-49cf-a327-12474b1b68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e02e2-e012-49cf-a327-12474b1b6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E40488-B65F-4303-B8C7-F2D5FB545B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0EE7EF-46AB-4DAC-A12D-3ADE3A614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fe02e2-e012-49cf-a327-12474b1b68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9FA73B-8A34-4679-82F3-CE0F08631DF1}">
  <ds:schemaRefs>
    <ds:schemaRef ds:uri="http://schemas.microsoft.com/office/2006/metadata/properties"/>
    <ds:schemaRef ds:uri="http://schemas.microsoft.com/office/infopath/2007/PartnerControls"/>
    <ds:schemaRef ds:uri="c3d35397-2368-4640-bf82-009dc17c0c43"/>
    <ds:schemaRef ds:uri="5d429d00-054d-485d-befb-4d01d608e66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EPO_Standard_Template</Template>
  <TotalTime>73</TotalTime>
  <Words>206</Words>
  <Application>Microsoft Office PowerPoint</Application>
  <PresentationFormat>On-screen Show (16:9)</PresentationFormat>
  <Paragraphs>98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Open Sans Light</vt:lpstr>
      <vt:lpstr>Wingdings</vt:lpstr>
      <vt:lpstr>Office</vt:lpstr>
      <vt:lpstr>Confidentiality and Ensuring Validity </vt:lpstr>
      <vt:lpstr>candidates per paper</vt:lpstr>
      <vt:lpstr>Pass rates</vt:lpstr>
      <vt:lpstr>COMPLAINTS</vt:lpstr>
      <vt:lpstr>MISCONDUCT</vt:lpstr>
      <vt:lpstr>appeals</vt:lpstr>
      <vt:lpstr>2025 enrolments for each paper</vt:lpstr>
    </vt:vector>
  </TitlesOfParts>
  <Company>EPO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Models of Patent Attorney Qualification in the EPO</dc:title>
  <dc:creator>Jakob Kofoed</dc:creator>
  <cp:lastModifiedBy>Jakob Kofoed</cp:lastModifiedBy>
  <cp:revision>6</cp:revision>
  <dcterms:created xsi:type="dcterms:W3CDTF">2024-11-20T14:49:33Z</dcterms:created>
  <dcterms:modified xsi:type="dcterms:W3CDTF">2024-11-20T16:07:13Z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0x01010086890A60A1D32F44B4FE7BD0809DC8E4</vt:lpwstr>
  </property>
  <property fmtid="{D5CDD505-2E9C-101B-9397-08002B2CF9AE}" pid="3" name="MediaServiceImageTags">
    <vt:lpwstr/>
  </property>
</Properties>
</file>