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12412" r:id="rId5"/>
    <p:sldId id="12574" r:id="rId6"/>
    <p:sldId id="343" r:id="rId7"/>
    <p:sldId id="12583" r:id="rId8"/>
    <p:sldId id="12584" r:id="rId9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BDD"/>
    <a:srgbClr val="404955"/>
    <a:srgbClr val="B3B6BB"/>
    <a:srgbClr val="9FA4AA"/>
    <a:srgbClr val="8C9299"/>
    <a:srgbClr val="666D77"/>
    <a:srgbClr val="D8DADC"/>
    <a:srgbClr val="272C32"/>
    <a:srgbClr val="8995A3"/>
    <a:srgbClr val="3B4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91" autoAdjust="0"/>
  </p:normalViewPr>
  <p:slideViewPr>
    <p:cSldViewPr snapToGrid="0" showGuides="1">
      <p:cViewPr varScale="1">
        <p:scale>
          <a:sx n="84" d="100"/>
          <a:sy n="84" d="100"/>
        </p:scale>
        <p:origin x="48" y="370"/>
      </p:cViewPr>
      <p:guideLst/>
    </p:cSldViewPr>
  </p:slideViewPr>
  <p:outlineViewPr>
    <p:cViewPr>
      <p:scale>
        <a:sx n="33" d="100"/>
        <a:sy n="33" d="100"/>
      </p:scale>
      <p:origin x="0" y="-66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5C8723-12EA-4836-8FDC-692B5A16ABA7}" type="datetimeFigureOut">
              <a:rPr lang="en-GB" smtClean="0"/>
              <a:pPr/>
              <a:t>22-11-2024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68292E8-6B7D-4199-83EB-00DE15AFF5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73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292E8-6B7D-4199-83EB-00DE15AFF5A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50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94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292E8-6B7D-4199-83EB-00DE15AFF5A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28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Balanced set: A, B and C test different aspects spread over the papers (e.g. priority in M3-1, 54(3) in M3-2 and sufficiency on M3-3); not all in 1 part; but always all in the M3 module.</a:t>
            </a:r>
          </a:p>
          <a:p>
            <a:endParaRPr lang="en-GB"/>
          </a:p>
          <a:p>
            <a:r>
              <a:rPr lang="en-GB"/>
              <a:t>-&gt; Present ABC are not balanced and a candidate can just wait until there is a B-paper without a sufficiency or priority issue.</a:t>
            </a:r>
          </a:p>
          <a:p>
            <a:endParaRPr lang="en-GB"/>
          </a:p>
          <a:p>
            <a:r>
              <a:rPr lang="en-GB"/>
              <a:t>While a lot of the structural benefits are more pronounced for small/medium size member states, they also provide candidates with a choice in larger members states with more established training systems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1B305C-EA35-4FFF-878B-ABF42F603F6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83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06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49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6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F869866-9C2A-BF79-CA16-02A1F52EE8FC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C7123F5-C72F-0CB6-E917-DA56ADEC7A15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F9C4199-C6AC-73B2-7D11-7A29B0AB8142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C4C58663-3FD8-5259-92CD-F11FEEFD3C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395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  <a:endParaRPr lang="en-GB" sz="1000" b="0" cap="none" baseline="0" dirty="0">
              <a:solidFill>
                <a:schemeClr val="tx2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E24297B-E90A-DBCD-7CF1-D8905905AF77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FFC302C-4D21-5D23-A91D-4947AAB3254D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DFEE82A-E409-6C0A-EADC-6ACCDCA395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776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8114400" cy="55440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marL="0"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6701" y="1479553"/>
            <a:ext cx="3886200" cy="3106800"/>
          </a:xfrm>
        </p:spPr>
        <p:txBody>
          <a:bodyPr/>
          <a:lstStyle/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14901" y="1479553"/>
            <a:ext cx="3886200" cy="3106800"/>
          </a:xfrm>
        </p:spPr>
        <p:txBody>
          <a:bodyPr/>
          <a:lstStyle/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2E8E66-489E-32F7-42A1-41B5096D25F8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8C71D9B-3390-74D0-E95D-7B30A72C7C3D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B77D430-E87B-310B-E3BE-DBD1F33EF42D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C636938-5352-9AF5-9CB3-6B7E7256D7E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A1247BF3-92BC-7C54-37E6-3D3B4B1753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774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3888000" cy="5544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6701" y="1479553"/>
            <a:ext cx="3888000" cy="3108322"/>
          </a:xfrm>
        </p:spPr>
        <p:txBody>
          <a:bodyPr/>
          <a:lstStyle/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tx2"/>
                </a:solidFill>
              </a:rPr>
              <a:t>epo.org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3101" y="1023939"/>
            <a:ext cx="3888000" cy="3563936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by click or drag &amp; drop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8157648-515A-D1B5-134E-DEC71E90FB48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AC1BF25-E6D9-6B9F-26E5-02892A6DA4F9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E5865E5-01DF-3B09-ED88-724F1FAB44C3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8151D5C1-BAF0-DDA3-EE76-C6F264F978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5658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3102" y="0"/>
            <a:ext cx="4230898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Insert picture by click or drag &amp; drop</a:t>
            </a:r>
            <a:endParaRPr lang="en-GB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3888000" cy="5544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6701" y="1479553"/>
            <a:ext cx="3888000" cy="3108322"/>
          </a:xfrm>
        </p:spPr>
        <p:txBody>
          <a:bodyPr/>
          <a:lstStyle>
            <a:lvl3pPr>
              <a:defRPr/>
            </a:lvl3pPr>
          </a:lstStyle>
          <a:p>
            <a:pPr marL="144000" indent="-144000" defTabSz="914126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BF77460-C0EB-A994-5886-0A974DA59062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AD09846-2214-27B4-826C-CB05CBB83834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59024B14-472F-BF2D-2815-8CB79E3572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23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8114400" cy="553998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  <a:endParaRPr lang="en-GB" sz="1000" b="0" cap="none" baseline="0" dirty="0">
              <a:solidFill>
                <a:schemeClr val="tx2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E24297B-E90A-DBCD-7CF1-D8905905AF77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FFC302C-4D21-5D23-A91D-4947AAB3254D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DFEE82A-E409-6C0A-EADC-6ACCDCA395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6C0879E9-BFEF-C349-C713-C1855D3613B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86701" y="1479553"/>
            <a:ext cx="8114400" cy="3106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chart by click</a:t>
            </a:r>
          </a:p>
        </p:txBody>
      </p:sp>
    </p:spTree>
    <p:extLst>
      <p:ext uri="{BB962C8B-B14F-4D97-AF65-F5344CB8AC3E}">
        <p14:creationId xmlns:p14="http://schemas.microsoft.com/office/powerpoint/2010/main" val="2645492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7548A03-C3E4-EE67-1091-578BF14CDA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4863600"/>
          </a:xfrm>
          <a:custGeom>
            <a:avLst/>
            <a:gdLst>
              <a:gd name="connsiteX0" fmla="*/ 342900 w 9143995"/>
              <a:gd name="connsiteY0" fmla="*/ 340872 h 4863600"/>
              <a:gd name="connsiteX1" fmla="*/ 342900 w 9143995"/>
              <a:gd name="connsiteY1" fmla="*/ 682872 h 4863600"/>
              <a:gd name="connsiteX2" fmla="*/ 1025873 w 9143995"/>
              <a:gd name="connsiteY2" fmla="*/ 682872 h 4863600"/>
              <a:gd name="connsiteX3" fmla="*/ 1025873 w 9143995"/>
              <a:gd name="connsiteY3" fmla="*/ 340872 h 4863600"/>
              <a:gd name="connsiteX4" fmla="*/ 0 w 9143995"/>
              <a:gd name="connsiteY4" fmla="*/ 0 h 4863600"/>
              <a:gd name="connsiteX5" fmla="*/ 9143995 w 9143995"/>
              <a:gd name="connsiteY5" fmla="*/ 0 h 4863600"/>
              <a:gd name="connsiteX6" fmla="*/ 9143995 w 9143995"/>
              <a:gd name="connsiteY6" fmla="*/ 4863600 h 4863600"/>
              <a:gd name="connsiteX7" fmla="*/ 0 w 9143995"/>
              <a:gd name="connsiteY7" fmla="*/ 4863600 h 4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48636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4863600"/>
                </a:lnTo>
                <a:lnTo>
                  <a:pt x="0" y="48636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Insert picture by click or drag &amp; drop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B9A14ED-FDE8-2DA8-D296-27673B8D1A19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EA0D4F8F-FECA-B3D7-D435-E79C4E17191C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05E8A595-8D84-2D41-50A3-7C6BD341E2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298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17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A23E33-4616-A578-6786-DB1BF1C3FD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5143500"/>
          </a:xfrm>
          <a:custGeom>
            <a:avLst/>
            <a:gdLst>
              <a:gd name="connsiteX0" fmla="*/ 342900 w 9143995"/>
              <a:gd name="connsiteY0" fmla="*/ 340872 h 5143500"/>
              <a:gd name="connsiteX1" fmla="*/ 342900 w 9143995"/>
              <a:gd name="connsiteY1" fmla="*/ 682872 h 5143500"/>
              <a:gd name="connsiteX2" fmla="*/ 1025873 w 9143995"/>
              <a:gd name="connsiteY2" fmla="*/ 682872 h 5143500"/>
              <a:gd name="connsiteX3" fmla="*/ 1025873 w 9143995"/>
              <a:gd name="connsiteY3" fmla="*/ 340872 h 5143500"/>
              <a:gd name="connsiteX4" fmla="*/ 0 w 9143995"/>
              <a:gd name="connsiteY4" fmla="*/ 0 h 5143500"/>
              <a:gd name="connsiteX5" fmla="*/ 9143995 w 9143995"/>
              <a:gd name="connsiteY5" fmla="*/ 0 h 5143500"/>
              <a:gd name="connsiteX6" fmla="*/ 9143995 w 9143995"/>
              <a:gd name="connsiteY6" fmla="*/ 5143500 h 5143500"/>
              <a:gd name="connsiteX7" fmla="*/ 0 w 9143995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51435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Insert picture by click or drag &amp; drop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F64C113-52EE-846A-8828-23E9EA7D6D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701" y="3567216"/>
            <a:ext cx="8114400" cy="92333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20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de-DE" sz="1800" dirty="0" smtClean="0">
                <a:solidFill>
                  <a:schemeClr val="lt1"/>
                </a:solidFill>
              </a:defRPr>
            </a:lvl2pPr>
            <a:lvl3pPr>
              <a:defRPr lang="de-DE" sz="1800" dirty="0" smtClean="0">
                <a:solidFill>
                  <a:schemeClr val="lt1"/>
                </a:solidFill>
              </a:defRPr>
            </a:lvl3pPr>
            <a:lvl4pPr>
              <a:defRPr lang="de-DE" sz="1800" dirty="0" smtClean="0">
                <a:solidFill>
                  <a:schemeClr val="lt1"/>
                </a:solidFill>
              </a:defRPr>
            </a:lvl4pPr>
            <a:lvl5pPr>
              <a:defRPr lang="en-GB" sz="1800" dirty="0">
                <a:solidFill>
                  <a:schemeClr val="lt1"/>
                </a:solidFill>
              </a:defRPr>
            </a:lvl5pPr>
          </a:lstStyle>
          <a:p>
            <a:pPr lvl="0" defTabSz="457200"/>
            <a:r>
              <a:rPr lang="en-GB" dirty="0"/>
              <a:t>Author</a:t>
            </a:r>
            <a:br>
              <a:rPr lang="en-GB" dirty="0"/>
            </a:br>
            <a:r>
              <a:rPr lang="en-GB" dirty="0"/>
              <a:t>(xxxx – xxxx)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91D8BB96-81E8-6115-5996-0E8936014C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701" y="1923371"/>
            <a:ext cx="8114400" cy="147732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cap="all" baseline="0">
                <a:solidFill>
                  <a:schemeClr val="bg1"/>
                </a:solidFill>
              </a:defRPr>
            </a:lvl1pPr>
          </a:lstStyle>
          <a:p>
            <a:pPr marL="144000" indent="-144000" defTabSz="914126"/>
            <a:r>
              <a:rPr lang="en-GB" dirty="0"/>
              <a:t>quotation</a:t>
            </a:r>
          </a:p>
        </p:txBody>
      </p:sp>
    </p:spTree>
    <p:extLst>
      <p:ext uri="{BB962C8B-B14F-4D97-AF65-F5344CB8AC3E}">
        <p14:creationId xmlns:p14="http://schemas.microsoft.com/office/powerpoint/2010/main" val="3104756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  <a:endParaRPr lang="en-GB" sz="1000" b="0" cap="none" baseline="0" dirty="0">
              <a:solidFill>
                <a:schemeClr val="tx2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B5D331F-662C-B228-A57E-2B659E5222FC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FE4AD116-C40E-F67F-ACC4-797445D2DA22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FA1099DB-746B-DA36-6B2D-1414AFD656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6880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4000" y="0"/>
            <a:ext cx="4230000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picture by click or drag &amp; drop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</a:t>
            </a:r>
            <a:r>
              <a:rPr lang="en-GB"/>
              <a:t>chapter title</a:t>
            </a:r>
            <a:endParaRPr lang="en-GB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CB2633E-57A5-FEF5-1BCF-FD563428FC66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4301F65-9118-6CAF-A653-29C5E5F5A6A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BFF257C6-4CA6-2336-F142-A9663AE59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914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5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592F6BB-121D-97D7-11F5-8E348780690E}"/>
              </a:ext>
            </a:extLst>
          </p:cNvPr>
          <p:cNvSpPr/>
          <p:nvPr userDrawn="1"/>
        </p:nvSpPr>
        <p:spPr>
          <a:xfrm>
            <a:off x="0" y="4873500"/>
            <a:ext cx="9144000" cy="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4000" y="0"/>
            <a:ext cx="4230000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Insert picture by click or drag &amp; drop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r>
              <a:rPr lang="en-GB"/>
              <a:t>chapter title</a:t>
            </a:r>
            <a:endParaRPr lang="en-GB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914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  <a:endParaRPr lang="en-GB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624E0E8-0F64-4008-5211-19B70D70425F}"/>
              </a:ext>
            </a:extLst>
          </p:cNvPr>
          <p:cNvSpPr/>
          <p:nvPr userDrawn="1"/>
        </p:nvSpPr>
        <p:spPr>
          <a:xfrm>
            <a:off x="0" y="4891500"/>
            <a:ext cx="9144000" cy="2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72FCAAB-DD03-6ABF-CF6D-DA05A040325F}"/>
              </a:ext>
            </a:extLst>
          </p:cNvPr>
          <p:cNvCxnSpPr>
            <a:cxnSpLocks/>
          </p:cNvCxnSpPr>
          <p:nvPr userDrawn="1"/>
        </p:nvCxnSpPr>
        <p:spPr>
          <a:xfrm>
            <a:off x="0" y="4869074"/>
            <a:ext cx="9144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795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4">
            <a:extLst>
              <a:ext uri="{FF2B5EF4-FFF2-40B4-BE49-F238E27FC236}">
                <a16:creationId xmlns:a16="http://schemas.microsoft.com/office/drawing/2014/main" id="{C9A5E3F6-13DB-2142-2A56-E184F2E756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4863600"/>
          </a:xfrm>
          <a:custGeom>
            <a:avLst/>
            <a:gdLst>
              <a:gd name="connsiteX0" fmla="*/ 342900 w 9143995"/>
              <a:gd name="connsiteY0" fmla="*/ 340872 h 4863600"/>
              <a:gd name="connsiteX1" fmla="*/ 342900 w 9143995"/>
              <a:gd name="connsiteY1" fmla="*/ 682872 h 4863600"/>
              <a:gd name="connsiteX2" fmla="*/ 1025873 w 9143995"/>
              <a:gd name="connsiteY2" fmla="*/ 682872 h 4863600"/>
              <a:gd name="connsiteX3" fmla="*/ 1025873 w 9143995"/>
              <a:gd name="connsiteY3" fmla="*/ 340872 h 4863600"/>
              <a:gd name="connsiteX4" fmla="*/ 0 w 9143995"/>
              <a:gd name="connsiteY4" fmla="*/ 0 h 4863600"/>
              <a:gd name="connsiteX5" fmla="*/ 9143995 w 9143995"/>
              <a:gd name="connsiteY5" fmla="*/ 0 h 4863600"/>
              <a:gd name="connsiteX6" fmla="*/ 9143995 w 9143995"/>
              <a:gd name="connsiteY6" fmla="*/ 4863600 h 4863600"/>
              <a:gd name="connsiteX7" fmla="*/ 0 w 9143995"/>
              <a:gd name="connsiteY7" fmla="*/ 4863600 h 4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48636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4863600"/>
                </a:lnTo>
                <a:lnTo>
                  <a:pt x="0" y="48636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Insert picture by click or drag &amp; drop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6701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chapter title</a:t>
            </a:r>
            <a:endParaRPr lang="en-US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CB2633E-57A5-FEF5-1BCF-FD563428FC66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4301F65-9118-6CAF-A653-29C5E5F5A6A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BFF257C6-4CA6-2336-F142-A9663AE59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682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76800" y="914399"/>
            <a:ext cx="7846638" cy="381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966060"/>
            <a:ext cx="2133600" cy="1384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74EA9EC-1B05-4201-9CAB-FD248E64301B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4467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466" y="4944644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050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15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35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0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69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7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 dirty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27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701" y="804213"/>
            <a:ext cx="8114400" cy="5539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701" y="1479553"/>
            <a:ext cx="8114400" cy="3108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44000" lvl="0" indent="-144000" defTabSz="914126"/>
            <a:r>
              <a:rPr lang="en-US"/>
              <a:t>Click to edit Master text styles</a:t>
            </a:r>
          </a:p>
          <a:p>
            <a:pPr marL="144000" lvl="1" indent="-144000" defTabSz="914126"/>
            <a:r>
              <a:rPr lang="en-US"/>
              <a:t>Second level</a:t>
            </a:r>
          </a:p>
          <a:p>
            <a:pPr marL="144000" lvl="2" indent="-144000" defTabSz="914126"/>
            <a:r>
              <a:rPr lang="en-US"/>
              <a:t>Third level</a:t>
            </a:r>
          </a:p>
          <a:p>
            <a:pPr marL="144000" lvl="3" indent="-144000" defTabSz="914126"/>
            <a:r>
              <a:rPr lang="en-US"/>
              <a:t>Fourth level</a:t>
            </a:r>
          </a:p>
          <a:p>
            <a:pPr marL="144000" lvl="4" indent="-144000" defTabSz="914126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lang="en-GB" sz="1000" b="1" cap="all" baseline="0" dirty="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6EAC15D-B94B-4B86-ABD3-3EDECDB333F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8BC8D06-86AA-9E42-9000-CE1B92C51668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rcRect t="215"/>
          <a:stretch>
            <a:fillRect/>
          </a:stretch>
        </p:blipFill>
        <p:spPr>
          <a:xfrm>
            <a:off x="342900" y="340872"/>
            <a:ext cx="682973" cy="342000"/>
          </a:xfrm>
          <a:custGeom>
            <a:avLst/>
            <a:gdLst>
              <a:gd name="connsiteX0" fmla="*/ 0 w 6782650"/>
              <a:gd name="connsiteY0" fmla="*/ 0 h 3396425"/>
              <a:gd name="connsiteX1" fmla="*/ 6782650 w 6782650"/>
              <a:gd name="connsiteY1" fmla="*/ 0 h 3396425"/>
              <a:gd name="connsiteX2" fmla="*/ 6782650 w 6782650"/>
              <a:gd name="connsiteY2" fmla="*/ 3396425 h 3396425"/>
              <a:gd name="connsiteX3" fmla="*/ 0 w 6782650"/>
              <a:gd name="connsiteY3" fmla="*/ 3396425 h 339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650" h="3396425">
                <a:moveTo>
                  <a:pt x="0" y="0"/>
                </a:moveTo>
                <a:lnTo>
                  <a:pt x="6782650" y="0"/>
                </a:lnTo>
                <a:lnTo>
                  <a:pt x="6782650" y="3396425"/>
                </a:lnTo>
                <a:lnTo>
                  <a:pt x="0" y="3396425"/>
                </a:lnTo>
                <a:close/>
              </a:path>
            </a:pathLst>
          </a:custGeom>
          <a:ln w="63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743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19" r:id="rId12"/>
    <p:sldLayoutId id="2147483692" r:id="rId13"/>
    <p:sldLayoutId id="2147483662" r:id="rId14"/>
    <p:sldLayoutId id="2147483664" r:id="rId15"/>
    <p:sldLayoutId id="2147483673" r:id="rId16"/>
    <p:sldLayoutId id="2147483681" r:id="rId17"/>
    <p:sldLayoutId id="2147483733" r:id="rId18"/>
    <p:sldLayoutId id="2147483675" r:id="rId19"/>
    <p:sldLayoutId id="2147483704" r:id="rId20"/>
    <p:sldLayoutId id="2147483693" r:id="rId21"/>
    <p:sldLayoutId id="2147483683" r:id="rId22"/>
    <p:sldLayoutId id="2147483731" r:id="rId23"/>
    <p:sldLayoutId id="2147483732" r:id="rId24"/>
    <p:sldLayoutId id="2147483734" r:id="rId25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1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4" userDrawn="1">
          <p15:clr>
            <a:srgbClr val="F26B43"/>
          </p15:clr>
        </p15:guide>
        <p15:guide id="2" orient="horz" pos="430" userDrawn="1">
          <p15:clr>
            <a:srgbClr val="F26B43"/>
          </p15:clr>
        </p15:guide>
        <p15:guide id="3" pos="431" userDrawn="1">
          <p15:clr>
            <a:srgbClr val="F26B43"/>
          </p15:clr>
        </p15:guide>
        <p15:guide id="4" pos="645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2890" userDrawn="1">
          <p15:clr>
            <a:srgbClr val="F26B43"/>
          </p15:clr>
        </p15:guide>
        <p15:guide id="7" pos="5544" userDrawn="1">
          <p15:clr>
            <a:srgbClr val="F26B43"/>
          </p15:clr>
        </p15:guide>
        <p15:guide id="8" orient="horz" pos="929" userDrawn="1">
          <p15:clr>
            <a:srgbClr val="F26B43"/>
          </p15:clr>
        </p15:guide>
        <p15:guide id="9" orient="horz" pos="8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>
            <a:extLst>
              <a:ext uri="{FF2B5EF4-FFF2-40B4-BE49-F238E27FC236}">
                <a16:creationId xmlns:a16="http://schemas.microsoft.com/office/drawing/2014/main" id="{E0A11B2B-1463-3D77-3EFB-4745E8606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0" indent="-1828800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 Paper Creation: Identifying and Cooperating with Experts</a:t>
            </a:r>
            <a:b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28" name="Untertitel 27">
            <a:extLst>
              <a:ext uri="{FF2B5EF4-FFF2-40B4-BE49-F238E27FC236}">
                <a16:creationId xmlns:a16="http://schemas.microsoft.com/office/drawing/2014/main" id="{1541D513-1CDB-1B7B-3E8C-EC5D68196A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Jakob Kofoed Principal Advisor DG5</a:t>
            </a:r>
          </a:p>
        </p:txBody>
      </p:sp>
    </p:spTree>
    <p:extLst>
      <p:ext uri="{BB962C8B-B14F-4D97-AF65-F5344CB8AC3E}">
        <p14:creationId xmlns:p14="http://schemas.microsoft.com/office/powerpoint/2010/main" val="228974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1800" dirty="0"/>
              <a:t>The New EQE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8FA8-BE72-1C72-EC49-8DB707B0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buFont typeface="+mj-lt"/>
              <a:buAutoNum type="arabicPeriod"/>
            </a:pPr>
            <a:r>
              <a:rPr lang="en-GB" dirty="0"/>
              <a:t>5 modules</a:t>
            </a:r>
          </a:p>
          <a:p>
            <a:pPr marL="180975" indent="-180975">
              <a:buFont typeface="+mj-lt"/>
              <a:buAutoNum type="arabicPeriod"/>
            </a:pPr>
            <a:r>
              <a:rPr lang="en-GB" dirty="0"/>
              <a:t>3 years of training</a:t>
            </a:r>
          </a:p>
          <a:p>
            <a:pPr marL="180975" indent="-180975">
              <a:buFont typeface="+mj-lt"/>
              <a:buAutoNum type="arabicPeriod"/>
            </a:pPr>
            <a:r>
              <a:rPr lang="en-GB" dirty="0"/>
              <a:t>High-quality exam</a:t>
            </a:r>
          </a:p>
          <a:p>
            <a:endParaRPr lang="en-GB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34A57B4-D2E5-C7BE-BCFC-0A542452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C15D-B94B-4B86-ABD3-3EDECDB333F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D249A-DB0D-FD4B-9128-06C0284C3EB6}"/>
              </a:ext>
            </a:extLst>
          </p:cNvPr>
          <p:cNvSpPr txBox="1"/>
          <p:nvPr/>
        </p:nvSpPr>
        <p:spPr>
          <a:xfrm>
            <a:off x="578197" y="4066145"/>
            <a:ext cx="822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Alternatively, all Main Papers (M1-M4) may be sat in one sitting, after at least 3 years. When passed in full in the first sitting, an exemption for Paper F applies.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92DEB10-F288-B114-8ACF-CE3F14C63A4D}"/>
              </a:ext>
            </a:extLst>
          </p:cNvPr>
          <p:cNvSpPr/>
          <p:nvPr/>
        </p:nvSpPr>
        <p:spPr>
          <a:xfrm>
            <a:off x="7153910" y="1479553"/>
            <a:ext cx="1363980" cy="878496"/>
          </a:xfrm>
          <a:prstGeom prst="rect">
            <a:avLst/>
          </a:prstGeom>
          <a:solidFill>
            <a:schemeClr val="bg1"/>
          </a:solidFill>
          <a:ln>
            <a:solidFill>
              <a:srgbClr val="FF8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>
            <a:no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</a:rPr>
              <a:t>M3</a:t>
            </a:r>
          </a:p>
          <a:p>
            <a:pPr algn="ctr"/>
            <a:r>
              <a:rPr lang="en-GB" sz="1000" dirty="0">
                <a:solidFill>
                  <a:schemeClr val="tx2"/>
                </a:solidFill>
              </a:rPr>
              <a:t>Practical skills</a:t>
            </a:r>
          </a:p>
          <a:p>
            <a:r>
              <a:rPr lang="en-GB" sz="1000" dirty="0">
                <a:solidFill>
                  <a:schemeClr val="tx2"/>
                </a:solidFill>
              </a:rPr>
              <a:t>(a) Preparing claims,</a:t>
            </a:r>
          </a:p>
          <a:p>
            <a:r>
              <a:rPr lang="en-GB" sz="1000" dirty="0">
                <a:solidFill>
                  <a:schemeClr val="tx2"/>
                </a:solidFill>
              </a:rPr>
              <a:t>(b) Defending claims,</a:t>
            </a:r>
          </a:p>
          <a:p>
            <a:r>
              <a:rPr lang="en-GB" sz="1000" dirty="0">
                <a:solidFill>
                  <a:schemeClr val="tx2"/>
                </a:solidFill>
              </a:rPr>
              <a:t>(c) Attacking claims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1A15CCF-83D8-7945-46E8-708A1D249A20}"/>
              </a:ext>
            </a:extLst>
          </p:cNvPr>
          <p:cNvSpPr/>
          <p:nvPr/>
        </p:nvSpPr>
        <p:spPr>
          <a:xfrm>
            <a:off x="7153910" y="2632278"/>
            <a:ext cx="1363980" cy="570720"/>
          </a:xfrm>
          <a:prstGeom prst="rect">
            <a:avLst/>
          </a:prstGeom>
          <a:solidFill>
            <a:schemeClr val="bg1"/>
          </a:solidFill>
          <a:ln>
            <a:solidFill>
              <a:srgbClr val="FF8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>
            <a:no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</a:rPr>
              <a:t>M4</a:t>
            </a:r>
          </a:p>
          <a:p>
            <a:pPr algn="ctr"/>
            <a:r>
              <a:rPr lang="en-GB" sz="1000" dirty="0">
                <a:solidFill>
                  <a:schemeClr val="tx2"/>
                </a:solidFill>
              </a:rPr>
              <a:t>Advising the</a:t>
            </a:r>
            <a:br>
              <a:rPr lang="en-GB" sz="1000" dirty="0">
                <a:solidFill>
                  <a:schemeClr val="tx2"/>
                </a:solidFill>
              </a:rPr>
            </a:br>
            <a:r>
              <a:rPr lang="en-GB" sz="1000" dirty="0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2CA59E2-E5DE-F53E-E337-3F24D1DE8A82}"/>
              </a:ext>
            </a:extLst>
          </p:cNvPr>
          <p:cNvSpPr/>
          <p:nvPr/>
        </p:nvSpPr>
        <p:spPr>
          <a:xfrm>
            <a:off x="5558790" y="1479553"/>
            <a:ext cx="1363980" cy="878496"/>
          </a:xfrm>
          <a:prstGeom prst="rect">
            <a:avLst/>
          </a:prstGeom>
          <a:solidFill>
            <a:schemeClr val="bg1"/>
          </a:solidFill>
          <a:ln>
            <a:solidFill>
              <a:srgbClr val="0262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>
            <a:no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</a:rPr>
              <a:t>M1</a:t>
            </a:r>
          </a:p>
          <a:p>
            <a:pPr algn="ctr"/>
            <a:r>
              <a:rPr lang="en-GB" sz="1000" dirty="0">
                <a:solidFill>
                  <a:schemeClr val="tx2"/>
                </a:solidFill>
              </a:rPr>
              <a:t>Assessment of information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8F33589-C0A2-F064-01AF-6187EC70E1ED}"/>
              </a:ext>
            </a:extLst>
          </p:cNvPr>
          <p:cNvSpPr/>
          <p:nvPr/>
        </p:nvSpPr>
        <p:spPr>
          <a:xfrm>
            <a:off x="3963670" y="1479553"/>
            <a:ext cx="1363980" cy="878496"/>
          </a:xfrm>
          <a:prstGeom prst="rect">
            <a:avLst/>
          </a:prstGeom>
          <a:solidFill>
            <a:schemeClr val="bg1"/>
          </a:solidFill>
          <a:ln>
            <a:solidFill>
              <a:srgbClr val="D4DB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>
            <a:no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</a:rPr>
              <a:t>F</a:t>
            </a:r>
          </a:p>
          <a:p>
            <a:pPr algn="ctr"/>
            <a:r>
              <a:rPr lang="en-GB" sz="1000" dirty="0">
                <a:solidFill>
                  <a:schemeClr val="tx2"/>
                </a:solidFill>
              </a:rPr>
              <a:t>Legal knowledge &amp; claim analysis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1F22829A-38A7-C39D-E83D-2F09BC88F4B6}"/>
              </a:ext>
            </a:extLst>
          </p:cNvPr>
          <p:cNvCxnSpPr>
            <a:cxnSpLocks/>
          </p:cNvCxnSpPr>
          <p:nvPr/>
        </p:nvCxnSpPr>
        <p:spPr>
          <a:xfrm>
            <a:off x="3680460" y="3404701"/>
            <a:ext cx="512064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7BC9E349-5C97-1305-0331-A358234644AC}"/>
              </a:ext>
            </a:extLst>
          </p:cNvPr>
          <p:cNvSpPr/>
          <p:nvPr/>
        </p:nvSpPr>
        <p:spPr>
          <a:xfrm>
            <a:off x="4600255" y="3359298"/>
            <a:ext cx="90808" cy="9080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1349620-5F6E-45D1-56D6-999ED2C72EA2}"/>
              </a:ext>
            </a:extLst>
          </p:cNvPr>
          <p:cNvSpPr/>
          <p:nvPr/>
        </p:nvSpPr>
        <p:spPr>
          <a:xfrm>
            <a:off x="6195376" y="3359298"/>
            <a:ext cx="90808" cy="9080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F11DCDF-103E-ED9B-F3C1-1F48FE11D95E}"/>
              </a:ext>
            </a:extLst>
          </p:cNvPr>
          <p:cNvSpPr/>
          <p:nvPr/>
        </p:nvSpPr>
        <p:spPr>
          <a:xfrm>
            <a:off x="7790497" y="3359298"/>
            <a:ext cx="90808" cy="9080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E3739864-D5FE-94DB-7852-598AF3B9CAA4}"/>
              </a:ext>
            </a:extLst>
          </p:cNvPr>
          <p:cNvCxnSpPr>
            <a:stCxn id="12" idx="2"/>
            <a:endCxn id="20" idx="0"/>
          </p:cNvCxnSpPr>
          <p:nvPr/>
        </p:nvCxnSpPr>
        <p:spPr>
          <a:xfrm flipH="1">
            <a:off x="4645659" y="2358049"/>
            <a:ext cx="1" cy="10012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3AC1F11E-5364-78FC-B607-B43983D19308}"/>
              </a:ext>
            </a:extLst>
          </p:cNvPr>
          <p:cNvCxnSpPr>
            <a:cxnSpLocks/>
            <a:stCxn id="11" idx="2"/>
            <a:endCxn id="21" idx="0"/>
          </p:cNvCxnSpPr>
          <p:nvPr/>
        </p:nvCxnSpPr>
        <p:spPr>
          <a:xfrm>
            <a:off x="6240780" y="3202998"/>
            <a:ext cx="0" cy="1563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978FE8E1-EFEA-81D1-A63E-7E01F6B3A7CD}"/>
              </a:ext>
            </a:extLst>
          </p:cNvPr>
          <p:cNvSpPr/>
          <p:nvPr/>
        </p:nvSpPr>
        <p:spPr>
          <a:xfrm>
            <a:off x="5558790" y="2632278"/>
            <a:ext cx="1363980" cy="570720"/>
          </a:xfrm>
          <a:prstGeom prst="rect">
            <a:avLst/>
          </a:prstGeom>
          <a:solidFill>
            <a:schemeClr val="bg1"/>
          </a:solidFill>
          <a:ln>
            <a:solidFill>
              <a:srgbClr val="0262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54000" rIns="54000" bIns="54000" rtlCol="0" anchor="t">
            <a:spAutoFit/>
          </a:bodyPr>
          <a:lstStyle/>
          <a:p>
            <a:pPr algn="ctr"/>
            <a:r>
              <a:rPr lang="en-GB" sz="1000" b="1" dirty="0">
                <a:solidFill>
                  <a:schemeClr val="tx2"/>
                </a:solidFill>
              </a:rPr>
              <a:t>M2</a:t>
            </a:r>
          </a:p>
          <a:p>
            <a:pPr algn="ctr"/>
            <a:r>
              <a:rPr lang="en-GB" sz="1000" dirty="0">
                <a:solidFill>
                  <a:schemeClr val="tx2"/>
                </a:solidFill>
              </a:rPr>
              <a:t>Procedural patent knowledge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D78D447C-F261-8D78-1CCB-2D8887794018}"/>
              </a:ext>
            </a:extLst>
          </p:cNvPr>
          <p:cNvCxnSpPr>
            <a:cxnSpLocks/>
            <a:stCxn id="9" idx="2"/>
            <a:endCxn id="22" idx="0"/>
          </p:cNvCxnSpPr>
          <p:nvPr/>
        </p:nvCxnSpPr>
        <p:spPr>
          <a:xfrm>
            <a:off x="7835900" y="3202998"/>
            <a:ext cx="1" cy="1563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12B63B7D-582E-04E8-51B9-C3B8BABB86D5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7835900" y="2358049"/>
            <a:ext cx="0" cy="27422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29A8C7E4-3B90-8998-2DF0-EEDEB0053716}"/>
              </a:ext>
            </a:extLst>
          </p:cNvPr>
          <p:cNvSpPr/>
          <p:nvPr/>
        </p:nvSpPr>
        <p:spPr>
          <a:xfrm>
            <a:off x="7153910" y="3472660"/>
            <a:ext cx="1363980" cy="416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>
            <a:spAutoFit/>
          </a:bodyPr>
          <a:lstStyle/>
          <a:p>
            <a:pPr algn="ctr"/>
            <a:r>
              <a:rPr lang="en-GB" sz="1000" dirty="0">
                <a:solidFill>
                  <a:schemeClr val="tx2"/>
                </a:solidFill>
              </a:rPr>
              <a:t>36 months</a:t>
            </a:r>
            <a:br>
              <a:rPr lang="en-GB" sz="1000" dirty="0">
                <a:solidFill>
                  <a:schemeClr val="tx2"/>
                </a:solidFill>
              </a:rPr>
            </a:br>
            <a:r>
              <a:rPr lang="en-GB" sz="1000" dirty="0">
                <a:solidFill>
                  <a:schemeClr val="tx2"/>
                </a:solidFill>
              </a:rPr>
              <a:t>March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05AE5C3-B53E-3907-231D-D6120F960D8F}"/>
              </a:ext>
            </a:extLst>
          </p:cNvPr>
          <p:cNvSpPr/>
          <p:nvPr/>
        </p:nvSpPr>
        <p:spPr>
          <a:xfrm>
            <a:off x="5558790" y="3472660"/>
            <a:ext cx="1363980" cy="416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54000" rIns="54000" bIns="54000" rtlCol="0" anchor="t">
            <a:spAutoFit/>
          </a:bodyPr>
          <a:lstStyle/>
          <a:p>
            <a:pPr algn="ctr"/>
            <a:r>
              <a:rPr lang="en-GB" sz="1000" dirty="0">
                <a:solidFill>
                  <a:schemeClr val="tx2"/>
                </a:solidFill>
              </a:rPr>
              <a:t>24 months</a:t>
            </a:r>
            <a:br>
              <a:rPr lang="en-GB" sz="1000" dirty="0">
                <a:solidFill>
                  <a:schemeClr val="tx2"/>
                </a:solidFill>
              </a:rPr>
            </a:br>
            <a:r>
              <a:rPr lang="en-GB" sz="1000" dirty="0">
                <a:solidFill>
                  <a:schemeClr val="tx2"/>
                </a:solidFill>
              </a:rPr>
              <a:t>March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4F0EB395-27CC-86F5-3E44-15E73FA6876D}"/>
              </a:ext>
            </a:extLst>
          </p:cNvPr>
          <p:cNvSpPr/>
          <p:nvPr/>
        </p:nvSpPr>
        <p:spPr>
          <a:xfrm>
            <a:off x="3963670" y="3472660"/>
            <a:ext cx="1363980" cy="416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54000" rIns="54000" bIns="54000" rtlCol="0" anchor="t">
            <a:spAutoFit/>
          </a:bodyPr>
          <a:lstStyle/>
          <a:p>
            <a:pPr algn="ctr"/>
            <a:r>
              <a:rPr lang="en-GB" sz="1000" dirty="0">
                <a:solidFill>
                  <a:schemeClr val="tx2"/>
                </a:solidFill>
              </a:rPr>
              <a:t>12 months</a:t>
            </a:r>
            <a:br>
              <a:rPr lang="en-GB" sz="1000" dirty="0">
                <a:solidFill>
                  <a:schemeClr val="tx2"/>
                </a:solidFill>
              </a:rPr>
            </a:br>
            <a:r>
              <a:rPr lang="en-GB" sz="1000" dirty="0">
                <a:solidFill>
                  <a:schemeClr val="tx2"/>
                </a:solidFill>
              </a:rPr>
              <a:t>March</a:t>
            </a: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4307D965-4696-85B3-FF4A-368A795BF919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240780" y="2358049"/>
            <a:ext cx="0" cy="27422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8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C97A0C-B2F7-4102-B922-5C3F6D9C0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81" y="1792014"/>
            <a:ext cx="7846638" cy="2938385"/>
          </a:xfrm>
        </p:spPr>
        <p:txBody>
          <a:bodyPr/>
          <a:lstStyle/>
          <a:p>
            <a:r>
              <a:rPr lang="en-GB" dirty="0"/>
              <a:t>Committees ECI-IV for drafting and marking &amp; EC V for Q matters.</a:t>
            </a:r>
          </a:p>
          <a:p>
            <a:r>
              <a:rPr lang="en-GB" dirty="0"/>
              <a:t>All members must have passed EQE.</a:t>
            </a:r>
          </a:p>
          <a:p>
            <a:r>
              <a:rPr lang="en-GB" dirty="0"/>
              <a:t>Examination Board EB &amp; ES Secretariat in DG5.</a:t>
            </a:r>
          </a:p>
          <a:p>
            <a:r>
              <a:rPr lang="en-GB" dirty="0"/>
              <a:t>80+ Examiners &amp; SE &amp; TM nominated for ECI-V. </a:t>
            </a:r>
          </a:p>
          <a:p>
            <a:r>
              <a:rPr lang="en-GB" dirty="0"/>
              <a:t>200 epi members in ECI-V.</a:t>
            </a:r>
          </a:p>
          <a:p>
            <a:endParaRPr lang="en-GB" b="1" dirty="0"/>
          </a:p>
          <a:p>
            <a:r>
              <a:rPr lang="en-GB" b="1" dirty="0"/>
              <a:t>Nomination 2Y term for EC and EB directly by President EPO.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6045CF-22A7-4735-B369-6F0CB3C60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4EA9EC-1B05-4201-9CAB-FD248E64301B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418BF7-F5D5-4F0F-B741-6D130E68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00" y="586408"/>
            <a:ext cx="7846638" cy="601166"/>
          </a:xfrm>
        </p:spPr>
        <p:txBody>
          <a:bodyPr/>
          <a:lstStyle/>
          <a:p>
            <a:r>
              <a:rPr lang="en-GB" dirty="0"/>
              <a:t>EQE Details</a:t>
            </a:r>
          </a:p>
        </p:txBody>
      </p:sp>
    </p:spTree>
    <p:extLst>
      <p:ext uri="{BB962C8B-B14F-4D97-AF65-F5344CB8AC3E}">
        <p14:creationId xmlns:p14="http://schemas.microsoft.com/office/powerpoint/2010/main" val="63332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185F8-97A8-BB57-D40F-68C5CFA9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1800"/>
              <a:t>Overview of parts and duration</a:t>
            </a:r>
            <a:endParaRPr lang="en-GB" sz="18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5FB1376-FC5D-E3E0-FCAC-6C15347F8E6F}"/>
              </a:ext>
            </a:extLst>
          </p:cNvPr>
          <p:cNvGraphicFramePr>
            <a:graphicFrameLocks noGrp="1"/>
          </p:cNvGraphicFramePr>
          <p:nvPr/>
        </p:nvGraphicFramePr>
        <p:xfrm>
          <a:off x="686700" y="1474787"/>
          <a:ext cx="8114582" cy="311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197">
                  <a:extLst>
                    <a:ext uri="{9D8B030D-6E8A-4147-A177-3AD203B41FA5}">
                      <a16:colId xmlns:a16="http://schemas.microsoft.com/office/drawing/2014/main" val="82655644"/>
                    </a:ext>
                  </a:extLst>
                </a:gridCol>
                <a:gridCol w="1330197">
                  <a:extLst>
                    <a:ext uri="{9D8B030D-6E8A-4147-A177-3AD203B41FA5}">
                      <a16:colId xmlns:a16="http://schemas.microsoft.com/office/drawing/2014/main" val="4201186832"/>
                    </a:ext>
                  </a:extLst>
                </a:gridCol>
                <a:gridCol w="1330197">
                  <a:extLst>
                    <a:ext uri="{9D8B030D-6E8A-4147-A177-3AD203B41FA5}">
                      <a16:colId xmlns:a16="http://schemas.microsoft.com/office/drawing/2014/main" val="4064080978"/>
                    </a:ext>
                  </a:extLst>
                </a:gridCol>
                <a:gridCol w="133400">
                  <a:extLst>
                    <a:ext uri="{9D8B030D-6E8A-4147-A177-3AD203B41FA5}">
                      <a16:colId xmlns:a16="http://schemas.microsoft.com/office/drawing/2014/main" val="1995273550"/>
                    </a:ext>
                  </a:extLst>
                </a:gridCol>
                <a:gridCol w="1330197">
                  <a:extLst>
                    <a:ext uri="{9D8B030D-6E8A-4147-A177-3AD203B41FA5}">
                      <a16:colId xmlns:a16="http://schemas.microsoft.com/office/drawing/2014/main" val="3064748557"/>
                    </a:ext>
                  </a:extLst>
                </a:gridCol>
                <a:gridCol w="1330197">
                  <a:extLst>
                    <a:ext uri="{9D8B030D-6E8A-4147-A177-3AD203B41FA5}">
                      <a16:colId xmlns:a16="http://schemas.microsoft.com/office/drawing/2014/main" val="1233815230"/>
                    </a:ext>
                  </a:extLst>
                </a:gridCol>
                <a:gridCol w="1330197">
                  <a:extLst>
                    <a:ext uri="{9D8B030D-6E8A-4147-A177-3AD203B41FA5}">
                      <a16:colId xmlns:a16="http://schemas.microsoft.com/office/drawing/2014/main" val="4191772041"/>
                    </a:ext>
                  </a:extLst>
                </a:gridCol>
              </a:tblGrid>
              <a:tr h="53547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Paper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54000" marB="54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Parts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54000" marB="54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Duration</a:t>
                      </a:r>
                    </a:p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(h)</a:t>
                      </a:r>
                    </a:p>
                  </a:txBody>
                  <a:tcPr marL="54000" marR="54000" marT="54000" marB="54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54000" marB="54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Paper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54000" marB="54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Parts </a:t>
                      </a:r>
                      <a:br>
                        <a:rPr lang="en-GB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(online)</a:t>
                      </a:r>
                    </a:p>
                  </a:txBody>
                  <a:tcPr marL="54000" marR="54000" marT="54000" marB="54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Duration</a:t>
                      </a:r>
                    </a:p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(h)</a:t>
                      </a:r>
                    </a:p>
                  </a:txBody>
                  <a:tcPr marL="54000" marR="54000" marT="54000" marB="54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705407"/>
                  </a:ext>
                </a:extLst>
              </a:tr>
              <a:tr h="42960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000" marR="36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Pre-Ex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095117"/>
                  </a:ext>
                </a:extLst>
              </a:tr>
              <a:tr h="42960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M1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4000" marR="36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183858"/>
                  </a:ext>
                </a:extLst>
              </a:tr>
              <a:tr h="42960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M2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2.5-3</a:t>
                      </a:r>
                    </a:p>
                  </a:txBody>
                  <a:tcPr marL="54000" marR="36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12352"/>
                  </a:ext>
                </a:extLst>
              </a:tr>
              <a:tr h="42960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M3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7.5</a:t>
                      </a:r>
                    </a:p>
                  </a:txBody>
                  <a:tcPr marL="54000" marR="36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177805"/>
                  </a:ext>
                </a:extLst>
              </a:tr>
              <a:tr h="42960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M4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2-3</a:t>
                      </a:r>
                    </a:p>
                  </a:txBody>
                  <a:tcPr marL="54000" marR="36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217197"/>
                  </a:ext>
                </a:extLst>
              </a:tr>
              <a:tr h="42960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19-20.5</a:t>
                      </a:r>
                    </a:p>
                  </a:txBody>
                  <a:tcPr marL="54000" marR="36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20.5</a:t>
                      </a:r>
                    </a:p>
                  </a:txBody>
                  <a:tcPr marL="54000" marR="540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022425"/>
                  </a:ext>
                </a:extLst>
              </a:tr>
            </a:tbl>
          </a:graphicData>
        </a:graphic>
      </p:graphicFrame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B35D65D-95C2-C802-F412-77151F89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</p:spPr>
        <p:txBody>
          <a:bodyPr/>
          <a:lstStyle/>
          <a:p>
            <a:fld id="{B6EAC15D-B94B-4B86-ABD3-3EDECDB333F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62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Inhaltsplatzhalter 42">
            <a:extLst>
              <a:ext uri="{FF2B5EF4-FFF2-40B4-BE49-F238E27FC236}">
                <a16:creationId xmlns:a16="http://schemas.microsoft.com/office/drawing/2014/main" id="{998B4DF4-EFAE-4670-51B1-B92AD8EF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01" y="1479553"/>
            <a:ext cx="8114400" cy="310832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dirty="0"/>
              <a:t>Suitable for online platform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GB" dirty="0"/>
              <a:t>Timing, free location, no travel, 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GB" dirty="0"/>
              <a:t>Prevents fraud (thus widely respected)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GB" dirty="0"/>
              <a:t>Enables asking questions that could not be asked before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GB" dirty="0"/>
              <a:t>MCQ vs free text gives additional scope and 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GB" dirty="0"/>
              <a:t>allows for building on a previous question after the answer is given and submitted.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GB" dirty="0"/>
              <a:t>Modular setup allows for better preparation (esp. in small and medium sized countries)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GB" dirty="0"/>
              <a:t>Candidates are guided through the material and 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GB" dirty="0"/>
              <a:t>can focus on declarative and procedural matters first before in-depth practical tests.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GB" dirty="0"/>
              <a:t>Practical papers reinstated as a balanced set	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GB" dirty="0"/>
              <a:t>Therefore, unsuitable for methodology puzzle approach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GB" dirty="0"/>
              <a:t>Always covering a broad variety of elements that all have to be mastered.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38D6FB6-1798-B2D2-BBA0-195340D2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</p:spPr>
        <p:txBody>
          <a:bodyPr/>
          <a:lstStyle/>
          <a:p>
            <a:fld id="{B6EAC15D-B94B-4B86-ABD3-3EDECDB333F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3" name="Titel 52">
            <a:extLst>
              <a:ext uri="{FF2B5EF4-FFF2-40B4-BE49-F238E27FC236}">
                <a16:creationId xmlns:a16="http://schemas.microsoft.com/office/drawing/2014/main" id="{05CC0707-CD8C-6436-8103-1DFA29116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EQE – some key highlights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4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LANGUAGE_ID" val="2057"/>
</p:tagLst>
</file>

<file path=ppt/theme/theme1.xml><?xml version="1.0" encoding="utf-8"?>
<a:theme xmlns:a="http://schemas.openxmlformats.org/drawingml/2006/main" name="Office">
  <a:themeElements>
    <a:clrScheme name="EPO">
      <a:dk1>
        <a:srgbClr val="404955"/>
      </a:dk1>
      <a:lt1>
        <a:srgbClr val="FFFFFF"/>
      </a:lt1>
      <a:dk2>
        <a:srgbClr val="404955"/>
      </a:dk2>
      <a:lt2>
        <a:srgbClr val="FFFFFF"/>
      </a:lt2>
      <a:accent1>
        <a:srgbClr val="666D77"/>
      </a:accent1>
      <a:accent2>
        <a:srgbClr val="8C9299"/>
      </a:accent2>
      <a:accent3>
        <a:srgbClr val="9FA4AA"/>
      </a:accent3>
      <a:accent4>
        <a:srgbClr val="B3B6BB"/>
      </a:accent4>
      <a:accent5>
        <a:srgbClr val="D9DBDD"/>
      </a:accent5>
      <a:accent6>
        <a:srgbClr val="D93317"/>
      </a:accent6>
      <a:hlink>
        <a:srgbClr val="0000FF"/>
      </a:hlink>
      <a:folHlink>
        <a:srgbClr val="954F72"/>
      </a:folHlink>
    </a:clrScheme>
    <a:fontScheme name="E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ght green">
      <a:srgbClr val="30CCBF"/>
    </a:custClr>
    <a:custClr name="yellow">
      <a:srgbClr val="D4DB12"/>
    </a:custClr>
    <a:custClr name="dark green">
      <a:srgbClr val="337878"/>
    </a:custClr>
    <a:custClr name="blue">
      <a:srgbClr val="0262CA"/>
    </a:custClr>
    <a:custClr name="orange">
      <a:srgbClr val="FF8200"/>
    </a:custClr>
  </a:custClrLst>
  <a:extLst>
    <a:ext uri="{05A4C25C-085E-4340-85A3-A5531E510DB2}">
      <thm15:themeFamily xmlns:thm15="http://schemas.microsoft.com/office/thememl/2012/main" name="EPO Standard Template.pptx" id="{275A0C14-EF4F-4310-8B10-86ED651C7683}" vid="{0F6AFCC3-50DC-4FB8-947F-F88F7793B9C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890A60A1D32F44B4FE7BD0809DC8E4" ma:contentTypeVersion="4" ma:contentTypeDescription="Create a new document." ma:contentTypeScope="" ma:versionID="b8d2a9ef4be5427681fa122e9098dffd">
  <xsd:schema xmlns:xsd="http://www.w3.org/2001/XMLSchema" xmlns:xs="http://www.w3.org/2001/XMLSchema" xmlns:p="http://schemas.microsoft.com/office/2006/metadata/properties" xmlns:ns2="6bfe02e2-e012-49cf-a327-12474b1b68e8" targetNamespace="http://schemas.microsoft.com/office/2006/metadata/properties" ma:root="true" ma:fieldsID="407f58ba6e3aab2655d684de81222ce7" ns2:_="">
    <xsd:import namespace="6bfe02e2-e012-49cf-a327-12474b1b68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e02e2-e012-49cf-a327-12474b1b68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0EE7EF-46AB-4DAC-A12D-3ADE3A614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fe02e2-e012-49cf-a327-12474b1b68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E40488-B65F-4303-B8C7-F2D5FB545B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FA73B-8A34-4679-82F3-CE0F08631DF1}">
  <ds:schemaRefs>
    <ds:schemaRef ds:uri="http://schemas.microsoft.com/office/2006/metadata/properties"/>
    <ds:schemaRef ds:uri="http://schemas.microsoft.com/office/infopath/2007/PartnerControls"/>
    <ds:schemaRef ds:uri="c3d35397-2368-4640-bf82-009dc17c0c43"/>
    <ds:schemaRef ds:uri="5d429d00-054d-485d-befb-4d01d608e66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EPO_Standard_Template</Template>
  <TotalTime>71</TotalTime>
  <Words>464</Words>
  <Application>Microsoft Office PowerPoint</Application>
  <PresentationFormat>On-screen Show (16:9)</PresentationFormat>
  <Paragraphs>100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Open Sans Light</vt:lpstr>
      <vt:lpstr>Wingdings</vt:lpstr>
      <vt:lpstr>Office</vt:lpstr>
      <vt:lpstr>Exam Paper Creation: Identifying and Cooperating with Experts </vt:lpstr>
      <vt:lpstr>The New EQE</vt:lpstr>
      <vt:lpstr>EQE Details</vt:lpstr>
      <vt:lpstr>Overview of parts and duration</vt:lpstr>
      <vt:lpstr>New EQE – some key highlights</vt:lpstr>
    </vt:vector>
  </TitlesOfParts>
  <Company>EPO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Models of Patent Attorney Qualification in the EPO</dc:title>
  <dc:creator>Jakob Kofoed</dc:creator>
  <cp:lastModifiedBy>Jakob Kofoed</cp:lastModifiedBy>
  <cp:revision>6</cp:revision>
  <dcterms:created xsi:type="dcterms:W3CDTF">2024-11-20T14:49:33Z</dcterms:created>
  <dcterms:modified xsi:type="dcterms:W3CDTF">2024-11-22T10:30:32Z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0x01010086890A60A1D32F44B4FE7BD0809DC8E4</vt:lpwstr>
  </property>
  <property fmtid="{D5CDD505-2E9C-101B-9397-08002B2CF9AE}" pid="3" name="MediaServiceImageTags">
    <vt:lpwstr/>
  </property>
</Properties>
</file>