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87" r:id="rId3"/>
    <p:sldId id="332" r:id="rId4"/>
    <p:sldId id="333" r:id="rId5"/>
    <p:sldId id="368" r:id="rId6"/>
    <p:sldId id="376" r:id="rId7"/>
    <p:sldId id="385" r:id="rId8"/>
    <p:sldId id="386" r:id="rId9"/>
    <p:sldId id="388" r:id="rId10"/>
    <p:sldId id="389" r:id="rId11"/>
    <p:sldId id="371" r:id="rId12"/>
    <p:sldId id="374" r:id="rId13"/>
  </p:sldIdLst>
  <p:sldSz cx="11518900" cy="6483350"/>
  <p:notesSz cx="11518900" cy="6483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Sekcja domyślna" id="{6C807946-4944-476D-95B0-42337FDF4FA7}">
          <p14:sldIdLst>
            <p14:sldId id="256"/>
            <p14:sldId id="387"/>
            <p14:sldId id="332"/>
            <p14:sldId id="333"/>
            <p14:sldId id="368"/>
            <p14:sldId id="376"/>
            <p14:sldId id="385"/>
            <p14:sldId id="386"/>
            <p14:sldId id="388"/>
            <p14:sldId id="389"/>
            <p14:sldId id="371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609"/>
    <a:srgbClr val="959595"/>
    <a:srgbClr val="B1B1B1"/>
    <a:srgbClr val="C0C0C0"/>
    <a:srgbClr val="CC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4"/>
    <p:restoredTop sz="95628"/>
  </p:normalViewPr>
  <p:slideViewPr>
    <p:cSldViewPr>
      <p:cViewPr varScale="1">
        <p:scale>
          <a:sx n="113" d="100"/>
          <a:sy n="113" d="100"/>
        </p:scale>
        <p:origin x="4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1D79-378D-45A1-B2CA-E56659CEA4D6}" type="datetimeFigureOut">
              <a:rPr lang="pl-PL" smtClean="0"/>
              <a:t>2024-11-18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E7BB-ADED-436C-AA54-515E386F32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58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223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0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03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57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95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72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01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01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59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30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E7BB-ADED-436C-AA54-515E386F325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13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Lato Medium"/>
                <a:cs typeface="Lato Medium"/>
              </a:defRPr>
            </a:lvl1pPr>
          </a:lstStyle>
          <a:p>
            <a:pPr marL="38100">
              <a:lnSpc>
                <a:spcPts val="15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Lato Medium"/>
                <a:cs typeface="Lato Medium"/>
              </a:defRPr>
            </a:lvl1pPr>
          </a:lstStyle>
          <a:p>
            <a:pPr marL="38100">
              <a:lnSpc>
                <a:spcPts val="15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Lato Medium"/>
                <a:cs typeface="Lato Medium"/>
              </a:defRPr>
            </a:lvl1pPr>
          </a:lstStyle>
          <a:p>
            <a:pPr marL="38100">
              <a:lnSpc>
                <a:spcPts val="15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Lato Medium"/>
                <a:cs typeface="Lato Medium"/>
              </a:defRPr>
            </a:lvl1pPr>
          </a:lstStyle>
          <a:p>
            <a:pPr marL="38100">
              <a:lnSpc>
                <a:spcPts val="15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Lato Medium"/>
                <a:cs typeface="Lato Medium"/>
              </a:defRPr>
            </a:lvl1pPr>
          </a:lstStyle>
          <a:p>
            <a:pPr marL="38100">
              <a:lnSpc>
                <a:spcPts val="15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8899" y="1908193"/>
            <a:ext cx="2861945" cy="884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Lato Medium"/>
                <a:cs typeface="La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7398" y="5679319"/>
            <a:ext cx="19240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Lato Medium"/>
                <a:cs typeface="Lato Medium"/>
              </a:defRPr>
            </a:lvl1pPr>
          </a:lstStyle>
          <a:p>
            <a:pPr marL="38100">
              <a:lnSpc>
                <a:spcPts val="15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8849" y="2621066"/>
            <a:ext cx="5638801" cy="198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</a:t>
            </a:r>
            <a:r>
              <a:rPr lang="pl-PL" sz="4000" b="1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Paper </a:t>
            </a:r>
            <a:r>
              <a:rPr lang="pl-PL" sz="4000" b="1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creation</a:t>
            </a:r>
            <a:r>
              <a:rPr lang="pl-PL" sz="4000" b="1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br>
              <a:rPr lang="pl-PL" sz="4000" b="1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00" b="1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Identifying</a:t>
            </a:r>
            <a:r>
              <a:rPr lang="pl-PL" sz="4000" b="1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4000" b="1" dirty="0" smtClean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pl-PL" sz="4000" b="1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Cooperating</a:t>
            </a:r>
            <a:r>
              <a:rPr lang="pl-PL" sz="4000" b="1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4000" b="1" dirty="0" smtClean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</a:t>
            </a:r>
            <a:r>
              <a:rPr lang="pl-PL" sz="4000" b="1" dirty="0" err="1" smtClean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Experts</a:t>
            </a:r>
            <a:endParaRPr lang="x-none" sz="4000" b="1" dirty="0">
              <a:solidFill>
                <a:srgbClr val="FF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7824" y="965581"/>
            <a:ext cx="618490" cy="1854200"/>
          </a:xfrm>
          <a:custGeom>
            <a:avLst/>
            <a:gdLst/>
            <a:ahLst/>
            <a:cxnLst/>
            <a:rect l="l" t="t" r="r" b="b"/>
            <a:pathLst>
              <a:path w="618489" h="1854200">
                <a:moveTo>
                  <a:pt x="0" y="0"/>
                </a:moveTo>
                <a:lnTo>
                  <a:pt x="0" y="1236002"/>
                </a:lnTo>
                <a:lnTo>
                  <a:pt x="618007" y="1853996"/>
                </a:lnTo>
                <a:lnTo>
                  <a:pt x="618007" y="61799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0206" y="-1"/>
            <a:ext cx="254635" cy="612140"/>
          </a:xfrm>
          <a:custGeom>
            <a:avLst/>
            <a:gdLst/>
            <a:ahLst/>
            <a:cxnLst/>
            <a:rect l="l" t="t" r="r" b="b"/>
            <a:pathLst>
              <a:path w="254635" h="612140">
                <a:moveTo>
                  <a:pt x="254152" y="0"/>
                </a:moveTo>
                <a:lnTo>
                  <a:pt x="103695" y="0"/>
                </a:lnTo>
                <a:lnTo>
                  <a:pt x="0" y="103695"/>
                </a:lnTo>
                <a:lnTo>
                  <a:pt x="0" y="612000"/>
                </a:lnTo>
                <a:lnTo>
                  <a:pt x="254152" y="357847"/>
                </a:lnTo>
                <a:lnTo>
                  <a:pt x="254152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3849" y="-1"/>
            <a:ext cx="852169" cy="1374775"/>
          </a:xfrm>
          <a:custGeom>
            <a:avLst/>
            <a:gdLst/>
            <a:ahLst/>
            <a:cxnLst/>
            <a:rect l="l" t="t" r="r" b="b"/>
            <a:pathLst>
              <a:path w="852170" h="1374775">
                <a:moveTo>
                  <a:pt x="851750" y="0"/>
                </a:moveTo>
                <a:lnTo>
                  <a:pt x="0" y="0"/>
                </a:lnTo>
                <a:lnTo>
                  <a:pt x="0" y="1374457"/>
                </a:lnTo>
                <a:lnTo>
                  <a:pt x="851750" y="522706"/>
                </a:lnTo>
                <a:lnTo>
                  <a:pt x="85175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5098" y="3962064"/>
            <a:ext cx="681990" cy="227329"/>
          </a:xfrm>
          <a:custGeom>
            <a:avLst/>
            <a:gdLst/>
            <a:ahLst/>
            <a:cxnLst/>
            <a:rect l="l" t="t" r="r" b="b"/>
            <a:pathLst>
              <a:path w="681990" h="227329">
                <a:moveTo>
                  <a:pt x="454596" y="0"/>
                </a:moveTo>
                <a:lnTo>
                  <a:pt x="0" y="0"/>
                </a:lnTo>
                <a:lnTo>
                  <a:pt x="227304" y="227291"/>
                </a:lnTo>
                <a:lnTo>
                  <a:pt x="681888" y="227291"/>
                </a:lnTo>
                <a:lnTo>
                  <a:pt x="454596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99" y="5522393"/>
            <a:ext cx="227329" cy="68199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5394" y="842392"/>
            <a:ext cx="368300" cy="123189"/>
          </a:xfrm>
          <a:custGeom>
            <a:avLst/>
            <a:gdLst/>
            <a:ahLst/>
            <a:cxnLst/>
            <a:rect l="l" t="t" r="r" b="b"/>
            <a:pathLst>
              <a:path w="368300" h="123190">
                <a:moveTo>
                  <a:pt x="245478" y="0"/>
                </a:moveTo>
                <a:lnTo>
                  <a:pt x="0" y="0"/>
                </a:lnTo>
                <a:lnTo>
                  <a:pt x="122745" y="122745"/>
                </a:lnTo>
                <a:lnTo>
                  <a:pt x="368223" y="122745"/>
                </a:lnTo>
                <a:lnTo>
                  <a:pt x="245478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3996" y="6223635"/>
            <a:ext cx="2106295" cy="294640"/>
          </a:xfrm>
          <a:custGeom>
            <a:avLst/>
            <a:gdLst/>
            <a:ahLst/>
            <a:cxnLst/>
            <a:rect l="l" t="t" r="r" b="b"/>
            <a:pathLst>
              <a:path w="2106295" h="294639">
                <a:moveTo>
                  <a:pt x="1811997" y="0"/>
                </a:moveTo>
                <a:lnTo>
                  <a:pt x="0" y="0"/>
                </a:lnTo>
                <a:lnTo>
                  <a:pt x="294005" y="294017"/>
                </a:lnTo>
                <a:lnTo>
                  <a:pt x="2106015" y="294017"/>
                </a:lnTo>
                <a:lnTo>
                  <a:pt x="1811997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7283450" y="5612387"/>
            <a:ext cx="2863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Lato Medium"/>
                <a:ea typeface="+mj-ea"/>
                <a:cs typeface="Lato Medium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 </a:t>
            </a:r>
            <a:r>
              <a:rPr lang="pl-PL" sz="14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November</a:t>
            </a:r>
            <a:r>
              <a:rPr lang="pl-PL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2024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A99DAD2-540D-D46D-B2F5-FDB9CC5CD889}"/>
              </a:ext>
            </a:extLst>
          </p:cNvPr>
          <p:cNvSpPr txBox="1">
            <a:spLocks/>
          </p:cNvSpPr>
          <p:nvPr/>
        </p:nvSpPr>
        <p:spPr>
          <a:xfrm>
            <a:off x="7283450" y="5268834"/>
            <a:ext cx="5216257" cy="309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Lato Medium"/>
                <a:ea typeface="+mj-ea"/>
                <a:cs typeface="Lato Medium"/>
              </a:defRPr>
            </a:lvl1pPr>
          </a:lstStyle>
          <a:p>
            <a:pPr algn="l">
              <a:lnSpc>
                <a:spcPct val="107000"/>
              </a:lnSpc>
            </a:pPr>
            <a:r>
              <a:rPr lang="pl-PL" sz="1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Aleksandra Heromińska</a:t>
            </a:r>
          </a:p>
        </p:txBody>
      </p:sp>
      <p:pic>
        <p:nvPicPr>
          <p:cNvPr id="11" name="Google Shape;275;p17">
            <a:extLst>
              <a:ext uri="{FF2B5EF4-FFF2-40B4-BE49-F238E27FC236}">
                <a16:creationId xmlns:a16="http://schemas.microsoft.com/office/drawing/2014/main" id="{57F6BBE5-6C3A-6977-58B9-8014E51C95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980" y="306069"/>
            <a:ext cx="2809444" cy="2809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DADC7D-ECE5-9EC8-F378-BF76D19894B5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C78ED46-1973-176E-A079-2E79F8393ACC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580537" y="1908193"/>
            <a:ext cx="6474313" cy="3600986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</a:t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ndidates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receive questions on a </a:t>
            </a:r>
            <a:r>
              <a:rPr lang="en-US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pendrive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prepared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advance by a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group of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experts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8F8A48E-7465-7018-0BD4-5503C22640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67398" y="5679319"/>
            <a:ext cx="1924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pl-PL" dirty="0"/>
              <a:t>9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A471C-AF2C-E7B1-8B20-6D269470F83D}"/>
              </a:ext>
            </a:extLst>
          </p:cNvPr>
          <p:cNvCxnSpPr/>
          <p:nvPr/>
        </p:nvCxnSpPr>
        <p:spPr>
          <a:xfrm>
            <a:off x="10102850" y="1230069"/>
            <a:ext cx="0" cy="4023211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9E93D855-CE98-C700-C9D9-D2A5E2AA691E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DE3E6E-171D-5A49-CEE0-C63852438B22}"/>
              </a:ext>
            </a:extLst>
          </p:cNvPr>
          <p:cNvSpPr/>
          <p:nvPr/>
        </p:nvSpPr>
        <p:spPr>
          <a:xfrm>
            <a:off x="7405039" y="257130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1006423-3592-5500-A267-E890734F15A2}"/>
              </a:ext>
            </a:extLst>
          </p:cNvPr>
          <p:cNvSpPr/>
          <p:nvPr/>
        </p:nvSpPr>
        <p:spPr>
          <a:xfrm>
            <a:off x="7607631" y="551244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35BE4D2-DE59-DB82-7FC0-18EA16F9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-196" r="2612" b="196"/>
          <a:stretch/>
        </p:blipFill>
        <p:spPr>
          <a:xfrm>
            <a:off x="7207250" y="1"/>
            <a:ext cx="5677467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4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31778967-D1B1-99BF-D483-1D1BA1ABCB05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D238CE34-E5E9-9F01-A654-80469C89E0F9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B59305CD-20E3-3F1E-CF9E-5ACAD5123569}"/>
              </a:ext>
            </a:extLst>
          </p:cNvPr>
          <p:cNvSpPr/>
          <p:nvPr/>
        </p:nvSpPr>
        <p:spPr>
          <a:xfrm rot="16200000">
            <a:off x="11233038" y="3256292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07CC0E88-BC9B-20F9-31A8-DA6DAE0B1237}"/>
              </a:ext>
            </a:extLst>
          </p:cNvPr>
          <p:cNvSpPr/>
          <p:nvPr/>
        </p:nvSpPr>
        <p:spPr>
          <a:xfrm>
            <a:off x="10268996" y="5512443"/>
            <a:ext cx="291054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3485" y="1908194"/>
            <a:ext cx="9987826" cy="3662541"/>
          </a:xfrm>
        </p:spPr>
        <p:txBody>
          <a:bodyPr/>
          <a:lstStyle/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</a:t>
            </a:r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</a:t>
            </a:r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Patent 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examiners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 </a:t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4789A7CF-5494-D73F-18F9-57C714B8B81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67398" y="5679319"/>
            <a:ext cx="39391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pl-PL" dirty="0"/>
              <a:t>10</a:t>
            </a:r>
            <a:endParaRPr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C0502D0-BDD9-950C-7D98-36000E048087}"/>
              </a:ext>
            </a:extLst>
          </p:cNvPr>
          <p:cNvSpPr txBox="1"/>
          <p:nvPr/>
        </p:nvSpPr>
        <p:spPr>
          <a:xfrm>
            <a:off x="1873250" y="2700112"/>
            <a:ext cx="8305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80609"/>
              </a:buClr>
              <a:buFont typeface="Wingdings" panose="05000000000000000000" pitchFamily="2" charset="2"/>
              <a:buChar char="§"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 members of the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xamination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Board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persons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pl-PL" dirty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80609"/>
              </a:buClr>
              <a:buFont typeface="Wingdings" panose="05000000000000000000" pitchFamily="2" charset="2"/>
              <a:buChar char="§"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articipate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preparing questions and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process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lang="pl-PL" b="1" dirty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80609"/>
              </a:buClr>
              <a:buFont typeface="Wingdings" panose="05000000000000000000" pitchFamily="2" charset="2"/>
              <a:buChar char="§"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 selected depending on their specialization, experience and the scope in which they are professional experts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9F3A2B-BE51-132D-1164-C075C0A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5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89998" y="1943996"/>
            <a:ext cx="618490" cy="1854200"/>
          </a:xfrm>
          <a:custGeom>
            <a:avLst/>
            <a:gdLst/>
            <a:ahLst/>
            <a:cxnLst/>
            <a:rect l="l" t="t" r="r" b="b"/>
            <a:pathLst>
              <a:path w="618489" h="1854200">
                <a:moveTo>
                  <a:pt x="0" y="0"/>
                </a:moveTo>
                <a:lnTo>
                  <a:pt x="0" y="1236002"/>
                </a:lnTo>
                <a:lnTo>
                  <a:pt x="618007" y="1853996"/>
                </a:lnTo>
                <a:lnTo>
                  <a:pt x="618007" y="617994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0206" y="-1"/>
            <a:ext cx="254635" cy="612140"/>
          </a:xfrm>
          <a:custGeom>
            <a:avLst/>
            <a:gdLst/>
            <a:ahLst/>
            <a:cxnLst/>
            <a:rect l="l" t="t" r="r" b="b"/>
            <a:pathLst>
              <a:path w="254635" h="612140">
                <a:moveTo>
                  <a:pt x="254152" y="0"/>
                </a:moveTo>
                <a:lnTo>
                  <a:pt x="103695" y="0"/>
                </a:lnTo>
                <a:lnTo>
                  <a:pt x="0" y="103695"/>
                </a:lnTo>
                <a:lnTo>
                  <a:pt x="0" y="612000"/>
                </a:lnTo>
                <a:lnTo>
                  <a:pt x="254152" y="357847"/>
                </a:lnTo>
                <a:lnTo>
                  <a:pt x="254152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3849" y="-1"/>
            <a:ext cx="852169" cy="1374775"/>
          </a:xfrm>
          <a:custGeom>
            <a:avLst/>
            <a:gdLst/>
            <a:ahLst/>
            <a:cxnLst/>
            <a:rect l="l" t="t" r="r" b="b"/>
            <a:pathLst>
              <a:path w="852170" h="1374775">
                <a:moveTo>
                  <a:pt x="851750" y="0"/>
                </a:moveTo>
                <a:lnTo>
                  <a:pt x="0" y="0"/>
                </a:lnTo>
                <a:lnTo>
                  <a:pt x="0" y="1374457"/>
                </a:lnTo>
                <a:lnTo>
                  <a:pt x="851750" y="522706"/>
                </a:lnTo>
                <a:lnTo>
                  <a:pt x="85175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06018" y="4460875"/>
            <a:ext cx="681990" cy="227329"/>
          </a:xfrm>
          <a:custGeom>
            <a:avLst/>
            <a:gdLst/>
            <a:ahLst/>
            <a:cxnLst/>
            <a:rect l="l" t="t" r="r" b="b"/>
            <a:pathLst>
              <a:path w="681990" h="227329">
                <a:moveTo>
                  <a:pt x="454596" y="0"/>
                </a:moveTo>
                <a:lnTo>
                  <a:pt x="0" y="0"/>
                </a:lnTo>
                <a:lnTo>
                  <a:pt x="227304" y="227291"/>
                </a:lnTo>
                <a:lnTo>
                  <a:pt x="681888" y="227291"/>
                </a:lnTo>
                <a:lnTo>
                  <a:pt x="454596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99" y="5522393"/>
            <a:ext cx="227329" cy="68199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5394" y="842392"/>
            <a:ext cx="368300" cy="123189"/>
          </a:xfrm>
          <a:custGeom>
            <a:avLst/>
            <a:gdLst/>
            <a:ahLst/>
            <a:cxnLst/>
            <a:rect l="l" t="t" r="r" b="b"/>
            <a:pathLst>
              <a:path w="368300" h="123190">
                <a:moveTo>
                  <a:pt x="245478" y="0"/>
                </a:moveTo>
                <a:lnTo>
                  <a:pt x="0" y="0"/>
                </a:lnTo>
                <a:lnTo>
                  <a:pt x="122745" y="122745"/>
                </a:lnTo>
                <a:lnTo>
                  <a:pt x="368223" y="122745"/>
                </a:lnTo>
                <a:lnTo>
                  <a:pt x="245478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3996" y="6185983"/>
            <a:ext cx="2106295" cy="294640"/>
          </a:xfrm>
          <a:custGeom>
            <a:avLst/>
            <a:gdLst/>
            <a:ahLst/>
            <a:cxnLst/>
            <a:rect l="l" t="t" r="r" b="b"/>
            <a:pathLst>
              <a:path w="2106295" h="294639">
                <a:moveTo>
                  <a:pt x="1811997" y="0"/>
                </a:moveTo>
                <a:lnTo>
                  <a:pt x="0" y="0"/>
                </a:lnTo>
                <a:lnTo>
                  <a:pt x="294005" y="294017"/>
                </a:lnTo>
                <a:lnTo>
                  <a:pt x="2106015" y="294017"/>
                </a:lnTo>
                <a:lnTo>
                  <a:pt x="1811997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65C94-6CE7-3686-2420-88C4B9175E81}"/>
              </a:ext>
            </a:extLst>
          </p:cNvPr>
          <p:cNvSpPr txBox="1"/>
          <p:nvPr/>
        </p:nvSpPr>
        <p:spPr>
          <a:xfrm>
            <a:off x="2812759" y="2939134"/>
            <a:ext cx="630876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32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hank you for your </a:t>
            </a:r>
            <a:r>
              <a:rPr lang="en-US" sz="3200" b="1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attention</a:t>
            </a:r>
            <a:endParaRPr lang="pl-PL" sz="32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pl-PL"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pl-PL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</a:t>
            </a:r>
            <a:endParaRPr lang="x-none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F3BC8DD-5FD5-9939-3A50-DBC040211CC1}"/>
              </a:ext>
            </a:extLst>
          </p:cNvPr>
          <p:cNvSpPr txBox="1">
            <a:spLocks/>
          </p:cNvSpPr>
          <p:nvPr/>
        </p:nvSpPr>
        <p:spPr>
          <a:xfrm>
            <a:off x="7020291" y="5223572"/>
            <a:ext cx="4556168" cy="524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Lato Medium"/>
                <a:ea typeface="+mj-ea"/>
                <a:cs typeface="Lato Medium"/>
              </a:defRPr>
            </a:lvl1pPr>
          </a:lstStyle>
          <a:p>
            <a:pPr algn="l">
              <a:lnSpc>
                <a:spcPct val="107000"/>
              </a:lnSpc>
            </a:pPr>
            <a:r>
              <a:rPr lang="pl-PL" sz="1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Aleksandra Heromińska</a:t>
            </a:r>
            <a:endParaRPr lang="pl-PL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Aleksandra.herominska@uprp.gov.pl</a:t>
            </a:r>
            <a:endParaRPr lang="x-non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Google Shape;275;p17">
            <a:extLst>
              <a:ext uri="{FF2B5EF4-FFF2-40B4-BE49-F238E27FC236}">
                <a16:creationId xmlns:a16="http://schemas.microsoft.com/office/drawing/2014/main" id="{57CF6AF6-8E24-D8A7-1985-73F6E1E6BF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9878" y="812395"/>
            <a:ext cx="2809444" cy="280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51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272DCC0D-2C25-5FC8-CFC3-399EB1911A2B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369354" y="5625760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FF5D6C33-2C2B-74AE-B07B-35C9230F2505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0041" y="1705087"/>
            <a:ext cx="6189972" cy="3939540"/>
          </a:xfrm>
        </p:spPr>
        <p:txBody>
          <a:bodyPr/>
          <a:lstStyle/>
          <a:p>
            <a:r>
              <a:rPr lang="pl-PL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br>
              <a:rPr lang="pl-PL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qualifying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conducted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by the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Polish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Chamber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Patent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Attorneys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cooperation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with 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Patent Office of the Republic of Poland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F54BC4C-74D3-83A1-3522-DCE0CFCB8B2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x-none"/>
              <a:t>2</a:t>
            </a:r>
            <a:endParaRPr lang="x-none" dirty="0"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DC254787-589C-56CF-D426-95FD291DC06E}"/>
              </a:ext>
            </a:extLst>
          </p:cNvPr>
          <p:cNvSpPr/>
          <p:nvPr/>
        </p:nvSpPr>
        <p:spPr>
          <a:xfrm>
            <a:off x="10788650" y="129408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6109" y="1080558"/>
            <a:ext cx="6483349" cy="4322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ADFEAD-6689-7FBA-7298-1A39FB40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0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EF0E5-70B8-1CEA-9BF5-7BBE3B371CF9}"/>
              </a:ext>
            </a:extLst>
          </p:cNvPr>
          <p:cNvSpPr txBox="1"/>
          <p:nvPr/>
        </p:nvSpPr>
        <p:spPr>
          <a:xfrm>
            <a:off x="1644650" y="2339080"/>
            <a:ext cx="101530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T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</a:t>
            </a:r>
            <a:r>
              <a:rPr lang="pl-PL" sz="2800" b="1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qualifying</a:t>
            </a:r>
            <a:r>
              <a:rPr lang="pl-PL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 is always in </a:t>
            </a:r>
            <a:r>
              <a:rPr lang="en-US" sz="2800" b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written 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</a:t>
            </a:r>
            <a:endParaRPr lang="pl-PL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endParaRPr lang="pl-PL" b="1"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72DCC0D-2C25-5FC8-CFC3-399EB1911A2B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FF5D6C33-2C2B-74AE-B07B-35C9230F2505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H="1">
            <a:off x="1245207" y="1908193"/>
            <a:ext cx="4209442" cy="430887"/>
          </a:xfrm>
        </p:spPr>
        <p:txBody>
          <a:bodyPr/>
          <a:lstStyle/>
          <a:p>
            <a:r>
              <a:rPr lang="pl-PL" dirty="0"/>
              <a:t>	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F54BC4C-74D3-83A1-3522-DCE0CFCB8B2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67398" y="5679319"/>
            <a:ext cx="1924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pl-PL" dirty="0"/>
              <a:t>2</a:t>
            </a:r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68115E4B-5D0E-1F55-1F10-75A464A3BFA3}"/>
              </a:ext>
            </a:extLst>
          </p:cNvPr>
          <p:cNvSpPr/>
          <p:nvPr/>
        </p:nvSpPr>
        <p:spPr>
          <a:xfrm>
            <a:off x="369354" y="5625760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6F557ED-98AD-A73B-6154-DBDFAD7BFAB7}"/>
              </a:ext>
            </a:extLst>
          </p:cNvPr>
          <p:cNvSpPr/>
          <p:nvPr/>
        </p:nvSpPr>
        <p:spPr>
          <a:xfrm>
            <a:off x="7405039" y="257130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19A3A7E1-3ED9-71DE-1481-FB57397E1897}"/>
              </a:ext>
            </a:extLst>
          </p:cNvPr>
          <p:cNvSpPr/>
          <p:nvPr/>
        </p:nvSpPr>
        <p:spPr>
          <a:xfrm>
            <a:off x="7607631" y="551244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6EE4B1F-7930-110B-7DE5-5EE0ADF86CD9}"/>
              </a:ext>
            </a:extLst>
          </p:cNvPr>
          <p:cNvSpPr txBox="1"/>
          <p:nvPr/>
        </p:nvSpPr>
        <p:spPr>
          <a:xfrm>
            <a:off x="2711450" y="2622133"/>
            <a:ext cx="5824728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8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06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idenfified</a:t>
            </a:r>
            <a:r>
              <a:rPr kumimoji="0" lang="pl-PL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with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code</a:t>
            </a:r>
            <a:endParaRPr lang="pl-PL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06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</a:t>
            </a:r>
            <a:r>
              <a:rPr lang="pl-PL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papers</a:t>
            </a:r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written on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computers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assigned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the</a:t>
            </a:r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Polish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Chamber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Patent </a:t>
            </a:r>
            <a:r>
              <a:rPr lang="pl-PL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Attorneys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B613C6-3933-58E4-4A01-E5407EE2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8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6450" y="4446939"/>
            <a:ext cx="1603323" cy="160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25028" y="4179876"/>
            <a:ext cx="1755474" cy="175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01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DADC7D-ECE5-9EC8-F378-BF76D19894B5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C78ED46-1973-176E-A079-2E79F8393ACC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492250" y="1899308"/>
            <a:ext cx="7239000" cy="1938992"/>
          </a:xfrm>
        </p:spPr>
        <p:txBody>
          <a:bodyPr/>
          <a:lstStyle/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qualifying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 consists of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i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8F8A48E-7465-7018-0BD4-5503C22640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67398" y="5679319"/>
            <a:ext cx="1924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pl-PL" dirty="0"/>
              <a:t>3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A471C-AF2C-E7B1-8B20-6D269470F83D}"/>
              </a:ext>
            </a:extLst>
          </p:cNvPr>
          <p:cNvCxnSpPr/>
          <p:nvPr/>
        </p:nvCxnSpPr>
        <p:spPr>
          <a:xfrm>
            <a:off x="10281368" y="257130"/>
            <a:ext cx="0" cy="4023211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9E93D855-CE98-C700-C9D9-D2A5E2AA691E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DE3E6E-171D-5A49-CEE0-C63852438B22}"/>
              </a:ext>
            </a:extLst>
          </p:cNvPr>
          <p:cNvSpPr/>
          <p:nvPr/>
        </p:nvSpPr>
        <p:spPr>
          <a:xfrm>
            <a:off x="7405039" y="257130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1006423-3592-5500-A267-E890734F15A2}"/>
              </a:ext>
            </a:extLst>
          </p:cNvPr>
          <p:cNvSpPr/>
          <p:nvPr/>
        </p:nvSpPr>
        <p:spPr>
          <a:xfrm>
            <a:off x="7607631" y="551244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14F8D-CF3E-9624-BB9A-158A309F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1C231E5-3B54-70E9-DDF1-C2909F8C0E4D}"/>
              </a:ext>
            </a:extLst>
          </p:cNvPr>
          <p:cNvSpPr txBox="1"/>
          <p:nvPr/>
        </p:nvSpPr>
        <p:spPr>
          <a:xfrm>
            <a:off x="2330450" y="3317875"/>
            <a:ext cx="50745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80609"/>
              </a:buClr>
              <a:buFont typeface="Wingdings" panose="05000000000000000000" pitchFamily="2" charset="2"/>
              <a:buChar char="§"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hree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written parts</a:t>
            </a:r>
            <a:endParaRPr lang="pl-PL" dirty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80609"/>
              </a:buClr>
              <a:buFont typeface="Wingdings" panose="05000000000000000000" pitchFamily="2" charset="2"/>
              <a:buChar char="§"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Three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days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/5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hours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400" i="1" dirty="0">
                <a:solidFill>
                  <a:srgbClr val="231F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ll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parts are descriptive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tests</a:t>
            </a:r>
            <a:r>
              <a:rPr kumimoji="0" lang="pl-PL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Google Shape;8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959850" y="2784475"/>
            <a:ext cx="1755474" cy="175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99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DADC7D-ECE5-9EC8-F378-BF76D19894B5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C78ED46-1973-176E-A079-2E79F8393ACC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187449" y="1908194"/>
            <a:ext cx="5791201" cy="5293757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</a:t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ach day covers one topic to write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its scope is specified in the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Patent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Attorneys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8F8A48E-7465-7018-0BD4-5503C22640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x-none" dirty="0"/>
              <a:t>5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A471C-AF2C-E7B1-8B20-6D269470F83D}"/>
              </a:ext>
            </a:extLst>
          </p:cNvPr>
          <p:cNvCxnSpPr/>
          <p:nvPr/>
        </p:nvCxnSpPr>
        <p:spPr>
          <a:xfrm flipH="1">
            <a:off x="5911850" y="4232275"/>
            <a:ext cx="914400" cy="12954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9E93D855-CE98-C700-C9D9-D2A5E2AA691E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DE3E6E-171D-5A49-CEE0-C63852438B22}"/>
              </a:ext>
            </a:extLst>
          </p:cNvPr>
          <p:cNvSpPr/>
          <p:nvPr/>
        </p:nvSpPr>
        <p:spPr>
          <a:xfrm>
            <a:off x="7405039" y="257130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1006423-3592-5500-A267-E890734F15A2}"/>
              </a:ext>
            </a:extLst>
          </p:cNvPr>
          <p:cNvSpPr/>
          <p:nvPr/>
        </p:nvSpPr>
        <p:spPr>
          <a:xfrm>
            <a:off x="7607631" y="551244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1" y="0"/>
            <a:ext cx="4321399" cy="648335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E21A5DA-6A75-6E29-62F4-3D010CC3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4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DADC7D-ECE5-9EC8-F378-BF76D19894B5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C78ED46-1973-176E-A079-2E79F8393ACC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2254250" y="1908197"/>
            <a:ext cx="8686800" cy="6278642"/>
          </a:xfrm>
        </p:spPr>
        <p:txBody>
          <a:bodyPr/>
          <a:lstStyle/>
          <a:p>
            <a:r>
              <a:rPr lang="pl-PL" b="1" dirty="0"/>
              <a:t>					</a:t>
            </a:r>
            <a:br>
              <a:rPr lang="pl-PL" b="1" dirty="0"/>
            </a:br>
            <a:r>
              <a:rPr lang="pl-PL" b="1" dirty="0" smtClean="0"/>
              <a:t>            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day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1)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covers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400" i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i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examiner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field </a:t>
            </a:r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patents and inventions is selected to evaluate the </a:t>
            </a:r>
            <a:r>
              <a:rPr lang="pl-PL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examination</a:t>
            </a: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i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/>
            </a:r>
            <a:br>
              <a:rPr lang="pl-PL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dirty="0"/>
              <a:t/>
            </a:r>
            <a:br>
              <a:rPr lang="pl-PL" dirty="0"/>
            </a:br>
            <a:endParaRPr lang="pl-PL" sz="1800" dirty="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8F8A48E-7465-7018-0BD4-5503C22640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x-none" dirty="0"/>
              <a:t>5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A471C-AF2C-E7B1-8B20-6D269470F83D}"/>
              </a:ext>
            </a:extLst>
          </p:cNvPr>
          <p:cNvCxnSpPr/>
          <p:nvPr/>
        </p:nvCxnSpPr>
        <p:spPr>
          <a:xfrm>
            <a:off x="10941050" y="1031875"/>
            <a:ext cx="0" cy="4023211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9E93D855-CE98-C700-C9D9-D2A5E2AA691E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DE3E6E-171D-5A49-CEE0-C63852438B22}"/>
              </a:ext>
            </a:extLst>
          </p:cNvPr>
          <p:cNvSpPr/>
          <p:nvPr/>
        </p:nvSpPr>
        <p:spPr>
          <a:xfrm>
            <a:off x="8740000" y="266041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1006423-3592-5500-A267-E890734F15A2}"/>
              </a:ext>
            </a:extLst>
          </p:cNvPr>
          <p:cNvSpPr/>
          <p:nvPr/>
        </p:nvSpPr>
        <p:spPr>
          <a:xfrm>
            <a:off x="7607631" y="551244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7FE383B-EA7E-C611-C9B6-88D7AA570216}"/>
              </a:ext>
            </a:extLst>
          </p:cNvPr>
          <p:cNvSpPr txBox="1"/>
          <p:nvPr/>
        </p:nvSpPr>
        <p:spPr>
          <a:xfrm>
            <a:off x="1644650" y="3091895"/>
            <a:ext cx="8458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documentation of the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application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granting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protection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invention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F0000"/>
              </a:buClr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F0000"/>
              </a:buClr>
            </a:pPr>
            <a:r>
              <a:rPr lang="pl-PL" sz="1400" dirty="0">
                <a:solidFill>
                  <a:srgbClr val="231F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 smtClean="0">
                <a:solidFill>
                  <a:srgbClr val="231F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kumimoji="0" lang="pl-PL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patent</a:t>
            </a:r>
            <a:r>
              <a:rPr kumimoji="0" lang="pl-PL" sz="1400" b="0" i="1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400" b="0" i="1" u="none" strike="noStrike" kern="0" cap="none" spc="0" normalizeH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application</a:t>
            </a:r>
            <a:r>
              <a:rPr lang="pl-PL" sz="1400" dirty="0" smtClean="0">
                <a:solidFill>
                  <a:srgbClr val="231F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>
              <a:buClr>
                <a:srgbClr val="FF0000"/>
              </a:buClr>
            </a:pPr>
            <a:endParaRPr lang="pl-PL" sz="1400" dirty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F0000"/>
              </a:buClr>
            </a:pPr>
            <a:endParaRPr lang="pl-PL" sz="1400" dirty="0" smtClean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F0000"/>
              </a:buClr>
            </a:pPr>
            <a:endParaRPr lang="pl-PL" sz="1400" dirty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F0000"/>
              </a:buClr>
            </a:pPr>
            <a:endParaRPr lang="pl-PL" sz="1400" dirty="0" smtClean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F0000"/>
              </a:buClr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ED47089-626F-B545-6E34-5BA94EDB7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8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8850" y="4918076"/>
            <a:ext cx="1524000" cy="1304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20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DADC7D-ECE5-9EC8-F378-BF76D19894B5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C78ED46-1973-176E-A079-2E79F8393ACC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2178050" y="1908193"/>
            <a:ext cx="8763000" cy="3200876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	</a:t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The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day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2)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covers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 ex</a:t>
            </a:r>
            <a:r>
              <a:rPr lang="pl-PL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aminer</a:t>
            </a:r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i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patent </a:t>
            </a:r>
            <a:r>
              <a:rPr lang="pl-PL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attorney</a:t>
            </a: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selected to evaluate the </a:t>
            </a:r>
            <a:r>
              <a:rPr lang="pl-PL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examination</a:t>
            </a: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i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8F8A48E-7465-7018-0BD4-5503C22640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67398" y="5679319"/>
            <a:ext cx="1924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pl-PL" dirty="0"/>
              <a:t>6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A471C-AF2C-E7B1-8B20-6D269470F83D}"/>
              </a:ext>
            </a:extLst>
          </p:cNvPr>
          <p:cNvCxnSpPr/>
          <p:nvPr/>
        </p:nvCxnSpPr>
        <p:spPr>
          <a:xfrm>
            <a:off x="10991596" y="462637"/>
            <a:ext cx="0" cy="4023211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9E93D855-CE98-C700-C9D9-D2A5E2AA691E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DE3E6E-171D-5A49-CEE0-C63852438B22}"/>
              </a:ext>
            </a:extLst>
          </p:cNvPr>
          <p:cNvSpPr/>
          <p:nvPr/>
        </p:nvSpPr>
        <p:spPr>
          <a:xfrm>
            <a:off x="7405039" y="257130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1006423-3592-5500-A267-E890734F15A2}"/>
              </a:ext>
            </a:extLst>
          </p:cNvPr>
          <p:cNvSpPr/>
          <p:nvPr/>
        </p:nvSpPr>
        <p:spPr>
          <a:xfrm>
            <a:off x="7607631" y="551244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B10321-5EDF-FB73-7C7C-D9EB72CBF5C9}"/>
              </a:ext>
            </a:extLst>
          </p:cNvPr>
          <p:cNvSpPr txBox="1"/>
          <p:nvPr/>
        </p:nvSpPr>
        <p:spPr>
          <a:xfrm>
            <a:off x="1806416" y="3153408"/>
            <a:ext cx="791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preparation of procedural documents in administrative, court-administrative or civil proceedings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1EBB87-99FE-1023-FF25-5860EB46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8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7450" y="4994276"/>
            <a:ext cx="1461546" cy="131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29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DADC7D-ECE5-9EC8-F378-BF76D19894B5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C78ED46-1973-176E-A079-2E79F8393ACC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644650" y="1908193"/>
            <a:ext cx="9296400" cy="3262432"/>
          </a:xfrm>
        </p:spPr>
        <p:txBody>
          <a:bodyPr/>
          <a:lstStyle/>
          <a:p>
            <a:r>
              <a:rPr lang="pl-PL" b="1" dirty="0"/>
              <a:t>					</a:t>
            </a:r>
            <a:br>
              <a:rPr lang="pl-PL" b="1" dirty="0"/>
            </a:br>
            <a:r>
              <a:rPr lang="pl-PL" b="1" dirty="0" smtClean="0"/>
              <a:t>                  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third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day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3)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covers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n-US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legal case)</a:t>
            </a: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 ex</a:t>
            </a:r>
            <a:r>
              <a:rPr lang="pl-PL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aminer</a:t>
            </a:r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i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patent </a:t>
            </a:r>
            <a:r>
              <a:rPr lang="pl-PL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attorney</a:t>
            </a: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selected to evaluate the </a:t>
            </a:r>
            <a:r>
              <a:rPr lang="pl-PL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examination</a:t>
            </a:r>
            <a:r>
              <a:rPr lang="pl-PL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i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</a:t>
            </a:r>
            <a:r>
              <a:rPr lang="pl-PL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8F8A48E-7465-7018-0BD4-5503C22640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67398" y="5679319"/>
            <a:ext cx="1924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pl-PL" dirty="0"/>
              <a:t>7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A471C-AF2C-E7B1-8B20-6D269470F83D}"/>
              </a:ext>
            </a:extLst>
          </p:cNvPr>
          <p:cNvCxnSpPr/>
          <p:nvPr/>
        </p:nvCxnSpPr>
        <p:spPr>
          <a:xfrm>
            <a:off x="10102850" y="955675"/>
            <a:ext cx="0" cy="4023211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9E93D855-CE98-C700-C9D9-D2A5E2AA691E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DE3E6E-171D-5A49-CEE0-C63852438B22}"/>
              </a:ext>
            </a:extLst>
          </p:cNvPr>
          <p:cNvSpPr/>
          <p:nvPr/>
        </p:nvSpPr>
        <p:spPr>
          <a:xfrm>
            <a:off x="10050443" y="402690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1006423-3592-5500-A267-E890734F15A2}"/>
              </a:ext>
            </a:extLst>
          </p:cNvPr>
          <p:cNvSpPr/>
          <p:nvPr/>
        </p:nvSpPr>
        <p:spPr>
          <a:xfrm>
            <a:off x="8959850" y="5420534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CC14BFB-E93F-C5D0-2FAA-7A5800311F75}"/>
              </a:ext>
            </a:extLst>
          </p:cNvPr>
          <p:cNvSpPr txBox="1"/>
          <p:nvPr/>
        </p:nvSpPr>
        <p:spPr>
          <a:xfrm>
            <a:off x="1568450" y="2930371"/>
            <a:ext cx="86074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80609"/>
              </a:buClr>
              <a:buFont typeface="Wingdings" panose="05000000000000000000" pitchFamily="2" charset="2"/>
              <a:buChar char="§"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repar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ation</a:t>
            </a:r>
            <a:r>
              <a:rPr kumimoji="0" lang="pl-PL" sz="1800" b="0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opinion based on the presented factual circumstances or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resolution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a legal problem based on the described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Clr>
                <a:srgbClr val="F80609"/>
              </a:buClr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Clr>
                <a:srgbClr val="F80609"/>
              </a:buClr>
            </a:pPr>
            <a:endParaRPr lang="pl-PL" dirty="0">
              <a:solidFill>
                <a:srgbClr val="231F2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Clr>
                <a:srgbClr val="F80609"/>
              </a:buClr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 Medium"/>
                <a:ea typeface="+mj-ea"/>
                <a:cs typeface="Lato Medium"/>
              </a:rPr>
              <a:t/>
            </a:r>
            <a:b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 Medium"/>
                <a:ea typeface="+mj-ea"/>
                <a:cs typeface="Lato Medium"/>
              </a:rPr>
            </a:br>
            <a:endParaRPr lang="pl-P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FDE5FE-1981-3013-B031-9157709E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8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7450" y="4467322"/>
            <a:ext cx="1368420" cy="1146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59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C2E17B7-0ED7-1AE2-9310-0F295AA66AEA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0DADC7D-ECE5-9EC8-F378-BF76D19894B5}"/>
              </a:ext>
            </a:extLst>
          </p:cNvPr>
          <p:cNvSpPr/>
          <p:nvPr/>
        </p:nvSpPr>
        <p:spPr>
          <a:xfrm>
            <a:off x="673484" y="5542308"/>
            <a:ext cx="571724" cy="1715180"/>
          </a:xfrm>
          <a:custGeom>
            <a:avLst/>
            <a:gdLst/>
            <a:ahLst/>
            <a:cxnLst/>
            <a:rect l="l" t="t" r="r" b="b"/>
            <a:pathLst>
              <a:path w="227330" h="681989">
                <a:moveTo>
                  <a:pt x="227291" y="0"/>
                </a:moveTo>
                <a:lnTo>
                  <a:pt x="0" y="227304"/>
                </a:lnTo>
                <a:lnTo>
                  <a:pt x="0" y="681888"/>
                </a:lnTo>
                <a:lnTo>
                  <a:pt x="227291" y="454596"/>
                </a:lnTo>
                <a:lnTo>
                  <a:pt x="227291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C78ED46-1973-176E-A079-2E79F8393ACC}"/>
              </a:ext>
            </a:extLst>
          </p:cNvPr>
          <p:cNvSpPr/>
          <p:nvPr/>
        </p:nvSpPr>
        <p:spPr>
          <a:xfrm>
            <a:off x="10268996" y="5512443"/>
            <a:ext cx="176530" cy="528955"/>
          </a:xfrm>
          <a:custGeom>
            <a:avLst/>
            <a:gdLst/>
            <a:ahLst/>
            <a:cxnLst/>
            <a:rect l="l" t="t" r="r" b="b"/>
            <a:pathLst>
              <a:path w="176529" h="528954">
                <a:moveTo>
                  <a:pt x="176123" y="0"/>
                </a:moveTo>
                <a:lnTo>
                  <a:pt x="0" y="176123"/>
                </a:lnTo>
                <a:lnTo>
                  <a:pt x="0" y="528358"/>
                </a:lnTo>
                <a:lnTo>
                  <a:pt x="176123" y="352234"/>
                </a:lnTo>
                <a:lnTo>
                  <a:pt x="1761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73483" y="1427478"/>
            <a:ext cx="6533767" cy="4893647"/>
          </a:xfrm>
        </p:spPr>
        <p:txBody>
          <a:bodyPr/>
          <a:lstStyle/>
          <a:p>
            <a:r>
              <a:rPr lang="pl-PL" b="1" dirty="0"/>
              <a:t>					</a:t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uestions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 topics are selected in accordance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pl-PL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above</a:t>
            </a:r>
            <a:r>
              <a:rPr lang="pl-P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scope indicated in the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Patent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Attorneys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supervision of the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chair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pl-PL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Examination</a:t>
            </a:r>
            <a:r>
              <a:rPr lang="pl-PL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Board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sz="1800" dirty="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8F8A48E-7465-7018-0BD4-5503C22640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67398" y="5679319"/>
            <a:ext cx="1924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5"/>
              </a:lnSpc>
            </a:pPr>
            <a:r>
              <a:rPr lang="pl-PL" dirty="0"/>
              <a:t>8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A471C-AF2C-E7B1-8B20-6D269470F83D}"/>
              </a:ext>
            </a:extLst>
          </p:cNvPr>
          <p:cNvCxnSpPr/>
          <p:nvPr/>
        </p:nvCxnSpPr>
        <p:spPr>
          <a:xfrm>
            <a:off x="10435239" y="1427478"/>
            <a:ext cx="0" cy="4023211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9E93D855-CE98-C700-C9D9-D2A5E2AA691E}"/>
              </a:ext>
            </a:extLst>
          </p:cNvPr>
          <p:cNvSpPr/>
          <p:nvPr/>
        </p:nvSpPr>
        <p:spPr>
          <a:xfrm rot="5400000">
            <a:off x="113511" y="1710078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DE3E6E-171D-5A49-CEE0-C63852438B22}"/>
              </a:ext>
            </a:extLst>
          </p:cNvPr>
          <p:cNvSpPr/>
          <p:nvPr/>
        </p:nvSpPr>
        <p:spPr>
          <a:xfrm>
            <a:off x="8731250" y="358163"/>
            <a:ext cx="568960" cy="1706880"/>
          </a:xfrm>
          <a:custGeom>
            <a:avLst/>
            <a:gdLst/>
            <a:ahLst/>
            <a:cxnLst/>
            <a:rect l="l" t="t" r="r" b="b"/>
            <a:pathLst>
              <a:path w="568959" h="1706880">
                <a:moveTo>
                  <a:pt x="568871" y="0"/>
                </a:moveTo>
                <a:lnTo>
                  <a:pt x="0" y="568871"/>
                </a:lnTo>
                <a:lnTo>
                  <a:pt x="0" y="1706587"/>
                </a:lnTo>
                <a:lnTo>
                  <a:pt x="568871" y="1137716"/>
                </a:lnTo>
                <a:lnTo>
                  <a:pt x="56887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1006423-3592-5500-A267-E890734F15A2}"/>
              </a:ext>
            </a:extLst>
          </p:cNvPr>
          <p:cNvSpPr/>
          <p:nvPr/>
        </p:nvSpPr>
        <p:spPr>
          <a:xfrm>
            <a:off x="7607631" y="5512443"/>
            <a:ext cx="224122" cy="709930"/>
          </a:xfrm>
          <a:custGeom>
            <a:avLst/>
            <a:gdLst/>
            <a:ahLst/>
            <a:cxnLst/>
            <a:rect l="l" t="t" r="r" b="b"/>
            <a:pathLst>
              <a:path w="363854" h="1090929">
                <a:moveTo>
                  <a:pt x="363626" y="0"/>
                </a:moveTo>
                <a:lnTo>
                  <a:pt x="0" y="363626"/>
                </a:lnTo>
                <a:lnTo>
                  <a:pt x="0" y="1090841"/>
                </a:lnTo>
                <a:lnTo>
                  <a:pt x="363626" y="727227"/>
                </a:lnTo>
                <a:lnTo>
                  <a:pt x="363626" y="0"/>
                </a:lnTo>
                <a:close/>
              </a:path>
            </a:pathLst>
          </a:custGeom>
          <a:solidFill>
            <a:srgbClr val="A9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0B34A5-5935-9F7D-DBF5-A99EF93C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6" y="-66010"/>
            <a:ext cx="1978281" cy="1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5" t="-196" r="35488" b="196"/>
          <a:stretch/>
        </p:blipFill>
        <p:spPr>
          <a:xfrm>
            <a:off x="6597650" y="-66010"/>
            <a:ext cx="4951845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2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7424</TotalTime>
  <Words>489</Words>
  <Application>Microsoft Office PowerPoint</Application>
  <PresentationFormat>Niestandardowy</PresentationFormat>
  <Paragraphs>60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Calibri</vt:lpstr>
      <vt:lpstr>Lato</vt:lpstr>
      <vt:lpstr>Lato Light</vt:lpstr>
      <vt:lpstr>Lato Medium</vt:lpstr>
      <vt:lpstr>Wingdings</vt:lpstr>
      <vt:lpstr>Office Theme</vt:lpstr>
      <vt:lpstr>Exam Paper creation:  Identifying and Cooperating with Experts</vt:lpstr>
      <vt:lpstr>    The qualifying exam is conducted by the Polish Chamber of Patent Attorneys in cooperation with the Patent Office of the Republic of Poland  </vt:lpstr>
      <vt:lpstr> </vt:lpstr>
      <vt:lpstr>              The qualifying exam consists of  </vt:lpstr>
      <vt:lpstr>        Each day covers one topic to write about and its scope is specified in the Act on Patent Attorneys       </vt:lpstr>
      <vt:lpstr>                  The first question (day 1) covers      (An examiner in the field of patents and inventions is selected to evaluate the examination paper)         </vt:lpstr>
      <vt:lpstr>                     The second question (day 2) covers      (An examiner or patent attorney is selected to evaluate the examination paper)  </vt:lpstr>
      <vt:lpstr>                        The third question (day 3) covers         (legal case)     (An examiner or patent attorney is selected to evaluate the examination paper) </vt:lpstr>
      <vt:lpstr>        Questions or topics are selected in accordance with the above scope indicated in the Act on Patent Attorneys under the supervision of the chairperson of the Examination Board     </vt:lpstr>
      <vt:lpstr>       Candidates receive questions on a pendrive prepared in advance by a group of experts     </vt:lpstr>
      <vt:lpstr>                                 Patent Office examiners             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WŁASNOŚĆ INTELEKTUALNA</dc:title>
  <dc:creator>Badzioch-Brylska Karolina</dc:creator>
  <cp:lastModifiedBy>Heromińska Aleksandra</cp:lastModifiedBy>
  <cp:revision>190</cp:revision>
  <dcterms:created xsi:type="dcterms:W3CDTF">2023-08-08T11:20:09Z</dcterms:created>
  <dcterms:modified xsi:type="dcterms:W3CDTF">2024-11-18T10:07:12Z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2023-08-08T00:00:00Z</vt:filetime>
  </property>
  <property fmtid="{D5CDD505-2E9C-101B-9397-08002B2CF9AE}" pid="3" name="Creator">
    <vt:lpwstr>Adobe InDesign 18.4 (Windows)</vt:lpwstr>
  </property>
  <property fmtid="{D5CDD505-2E9C-101B-9397-08002B2CF9AE}" pid="4" name="LastSaved">
    <vt:filetime>2023-08-08T00:00:00Z</vt:filetime>
  </property>
  <property fmtid="{D5CDD505-2E9C-101B-9397-08002B2CF9AE}" pid="5" name="Producer">
    <vt:lpwstr>Adobe PDF Library 17.0</vt:lpwstr>
  </property>
</Properties>
</file>