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3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5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12412" r:id="rId5"/>
    <p:sldId id="12817" r:id="rId6"/>
    <p:sldId id="12413" r:id="rId7"/>
    <p:sldId id="346" r:id="rId8"/>
    <p:sldId id="347" r:id="rId9"/>
    <p:sldId id="628" r:id="rId10"/>
    <p:sldId id="12423" r:id="rId11"/>
    <p:sldId id="12619" r:id="rId12"/>
    <p:sldId id="624" r:id="rId13"/>
    <p:sldId id="626" r:id="rId14"/>
    <p:sldId id="630" r:id="rId15"/>
    <p:sldId id="350" r:id="rId16"/>
    <p:sldId id="343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BDD"/>
    <a:srgbClr val="404955"/>
    <a:srgbClr val="B3B6BB"/>
    <a:srgbClr val="9FA4AA"/>
    <a:srgbClr val="8C9299"/>
    <a:srgbClr val="666D77"/>
    <a:srgbClr val="D8DADC"/>
    <a:srgbClr val="272C32"/>
    <a:srgbClr val="8995A3"/>
    <a:srgbClr val="3B4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91" autoAdjust="0"/>
  </p:normalViewPr>
  <p:slideViewPr>
    <p:cSldViewPr snapToGrid="0" showGuides="1">
      <p:cViewPr varScale="1">
        <p:scale>
          <a:sx n="84" d="100"/>
          <a:sy n="84" d="100"/>
        </p:scale>
        <p:origin x="48" y="370"/>
      </p:cViewPr>
      <p:guideLst/>
    </p:cSldViewPr>
  </p:slideViewPr>
  <p:outlineViewPr>
    <p:cViewPr>
      <p:scale>
        <a:sx n="33" d="100"/>
        <a:sy n="33" d="100"/>
      </p:scale>
      <p:origin x="0" y="-66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5C8723-12EA-4836-8FDC-692B5A16ABA7}" type="datetimeFigureOut">
              <a:rPr lang="en-GB" smtClean="0"/>
              <a:pPr/>
              <a:t>22-11-2024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68292E8-6B7D-4199-83EB-00DE15AFF5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73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292E8-6B7D-4199-83EB-00DE15AFF5A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50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292E8-6B7D-4199-83EB-00DE15AFF5A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81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9000"/>
              </a:lnSpc>
              <a:buNone/>
            </a:pPr>
            <a:r>
              <a:rPr lang="en-GB" sz="900" dirty="0">
                <a:solidFill>
                  <a:srgbClr val="2125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EQE is well known as the entry into the profession as European Patent Attorney. 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9000"/>
              </a:lnSpc>
              <a:buNone/>
            </a:pPr>
            <a:r>
              <a:rPr lang="en-GB" sz="900" dirty="0">
                <a:solidFill>
                  <a:srgbClr val="2125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Around 15.000 passed the EQE and are now member of the epi and can thus represent Parties before the EPO e.g. as stipulated in articles 133-134 EPC.  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9000"/>
              </a:lnSpc>
              <a:buNone/>
            </a:pPr>
            <a:r>
              <a:rPr lang="en-GB" sz="900" dirty="0">
                <a:solidFill>
                  <a:srgbClr val="2125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Since 1994, EPO Examiners can also sit the EQE and hundreds did successfully do so.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2125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European patent system users have few options when it comes to certification schemes for paralegals and administrative staff – e.g. FO colleagues in DG1 - working in intellectual property rights. While some opportunities exist in a limited number of countries, demand at the European level is growing also in view of the upcoming Community Patent. To address these needs, the Office developed the EPAC, offering tailor-made training in dedicated courses and providing a new high-quality certification. For EPO formalities officers, EPAC could help foster job mobility and presents an exciting new path &amp; personal asset in professional growth.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14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98707-A7D0-477A-839F-5471889EDCC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14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19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292E8-6B7D-4199-83EB-00DE15AFF5A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08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98707-A7D0-477A-839F-5471889EDCC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20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9000"/>
              </a:lnSpc>
              <a:buNone/>
            </a:pPr>
            <a:r>
              <a:rPr lang="en-GB" sz="900" dirty="0">
                <a:solidFill>
                  <a:srgbClr val="2125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EQE is well known as the entry into the profession as European Patent Attorney. 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9000"/>
              </a:lnSpc>
              <a:buNone/>
            </a:pPr>
            <a:r>
              <a:rPr lang="en-GB" sz="900" dirty="0">
                <a:solidFill>
                  <a:srgbClr val="2125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Around 15.000 passed the EQE and are now member of the epi and can thus represent Parties before the EPO e.g. as stipulated in articles 133-134 EPC.  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9000"/>
              </a:lnSpc>
              <a:buNone/>
            </a:pPr>
            <a:r>
              <a:rPr lang="en-GB" sz="900" dirty="0">
                <a:solidFill>
                  <a:srgbClr val="2125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Since 1994, EPO Examiners can also sit the EQE and hundreds did successfully do so.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2125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European patent system users have few options when it comes to certification schemes for paralegals and administrative staff – e.g. FO colleagues in DG1 - working in intellectual property rights. While some opportunities exist in a limited number of countries, demand at the European level is growing also in view of the upcoming Community Patent. To address these needs, the Office developed the EPAC, offering tailor-made training in dedicated courses and providing a new high-quality certification. For EPO formalities officers, EPAC could help foster job mobility and presents an exciting new path &amp; personal asset in professional growth.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98707-A7D0-477A-839F-5471889EDCC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53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06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49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6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F869866-9C2A-BF79-CA16-02A1F52EE8FC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C7123F5-C72F-0CB6-E917-DA56ADEC7A15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F9C4199-C6AC-73B2-7D11-7A29B0AB8142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C4C58663-3FD8-5259-92CD-F11FEEFD3C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395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  <a:endParaRPr lang="en-GB" sz="1000" b="0" cap="none" baseline="0" dirty="0">
              <a:solidFill>
                <a:schemeClr val="tx2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E24297B-E90A-DBCD-7CF1-D8905905AF77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FFC302C-4D21-5D23-A91D-4947AAB3254D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DFEE82A-E409-6C0A-EADC-6ACCDCA395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776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8114400" cy="55440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marL="0"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6701" y="1479553"/>
            <a:ext cx="3886200" cy="3106800"/>
          </a:xfrm>
        </p:spPr>
        <p:txBody>
          <a:bodyPr/>
          <a:lstStyle/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14901" y="1479553"/>
            <a:ext cx="3886200" cy="3106800"/>
          </a:xfrm>
        </p:spPr>
        <p:txBody>
          <a:bodyPr/>
          <a:lstStyle/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2E8E66-489E-32F7-42A1-41B5096D25F8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8C71D9B-3390-74D0-E95D-7B30A72C7C3D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B77D430-E87B-310B-E3BE-DBD1F33EF42D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C636938-5352-9AF5-9CB3-6B7E7256D7E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A1247BF3-92BC-7C54-37E6-3D3B4B1753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774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3888000" cy="5544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6701" y="1479553"/>
            <a:ext cx="3888000" cy="3108322"/>
          </a:xfrm>
        </p:spPr>
        <p:txBody>
          <a:bodyPr/>
          <a:lstStyle/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tx2"/>
                </a:solidFill>
              </a:rPr>
              <a:t>epo.org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3101" y="1023939"/>
            <a:ext cx="3888000" cy="3563936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by click or drag &amp; drop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8157648-515A-D1B5-134E-DEC71E90FB48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AC1BF25-E6D9-6B9F-26E5-02892A6DA4F9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E5865E5-01DF-3B09-ED88-724F1FAB44C3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8151D5C1-BAF0-DDA3-EE76-C6F264F978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5658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3102" y="0"/>
            <a:ext cx="4230898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Insert picture by click or drag &amp; drop</a:t>
            </a:r>
            <a:endParaRPr lang="en-GB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3888000" cy="5544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6701" y="1479553"/>
            <a:ext cx="3888000" cy="3108322"/>
          </a:xfrm>
        </p:spPr>
        <p:txBody>
          <a:bodyPr/>
          <a:lstStyle>
            <a:lvl3pPr>
              <a:defRPr/>
            </a:lvl3pPr>
          </a:lstStyle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BF77460-C0EB-A994-5886-0A974DA59062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AD09846-2214-27B4-826C-CB05CBB83834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59024B14-472F-BF2D-2815-8CB79E3572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23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8114400" cy="55399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  <a:endParaRPr lang="en-GB" sz="1000" b="0" cap="none" baseline="0" dirty="0">
              <a:solidFill>
                <a:schemeClr val="tx2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E24297B-E90A-DBCD-7CF1-D8905905AF77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FFC302C-4D21-5D23-A91D-4947AAB3254D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DFEE82A-E409-6C0A-EADC-6ACCDCA395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6C0879E9-BFEF-C349-C713-C1855D3613B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86701" y="1479553"/>
            <a:ext cx="8114400" cy="3106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chart by click</a:t>
            </a:r>
          </a:p>
        </p:txBody>
      </p:sp>
    </p:spTree>
    <p:extLst>
      <p:ext uri="{BB962C8B-B14F-4D97-AF65-F5344CB8AC3E}">
        <p14:creationId xmlns:p14="http://schemas.microsoft.com/office/powerpoint/2010/main" val="2645492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7548A03-C3E4-EE67-1091-578BF14CDA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4863600"/>
          </a:xfrm>
          <a:custGeom>
            <a:avLst/>
            <a:gdLst>
              <a:gd name="connsiteX0" fmla="*/ 342900 w 9143995"/>
              <a:gd name="connsiteY0" fmla="*/ 340872 h 4863600"/>
              <a:gd name="connsiteX1" fmla="*/ 342900 w 9143995"/>
              <a:gd name="connsiteY1" fmla="*/ 682872 h 4863600"/>
              <a:gd name="connsiteX2" fmla="*/ 1025873 w 9143995"/>
              <a:gd name="connsiteY2" fmla="*/ 682872 h 4863600"/>
              <a:gd name="connsiteX3" fmla="*/ 1025873 w 9143995"/>
              <a:gd name="connsiteY3" fmla="*/ 340872 h 4863600"/>
              <a:gd name="connsiteX4" fmla="*/ 0 w 9143995"/>
              <a:gd name="connsiteY4" fmla="*/ 0 h 4863600"/>
              <a:gd name="connsiteX5" fmla="*/ 9143995 w 9143995"/>
              <a:gd name="connsiteY5" fmla="*/ 0 h 4863600"/>
              <a:gd name="connsiteX6" fmla="*/ 9143995 w 9143995"/>
              <a:gd name="connsiteY6" fmla="*/ 4863600 h 4863600"/>
              <a:gd name="connsiteX7" fmla="*/ 0 w 9143995"/>
              <a:gd name="connsiteY7" fmla="*/ 4863600 h 4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48636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4863600"/>
                </a:lnTo>
                <a:lnTo>
                  <a:pt x="0" y="48636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Insert picture by click or drag &amp; drop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B9A14ED-FDE8-2DA8-D296-27673B8D1A19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EA0D4F8F-FECA-B3D7-D435-E79C4E17191C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05E8A595-8D84-2D41-50A3-7C6BD341E2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298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17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A23E33-4616-A578-6786-DB1BF1C3FD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5143500"/>
          </a:xfrm>
          <a:custGeom>
            <a:avLst/>
            <a:gdLst>
              <a:gd name="connsiteX0" fmla="*/ 342900 w 9143995"/>
              <a:gd name="connsiteY0" fmla="*/ 340872 h 5143500"/>
              <a:gd name="connsiteX1" fmla="*/ 342900 w 9143995"/>
              <a:gd name="connsiteY1" fmla="*/ 682872 h 5143500"/>
              <a:gd name="connsiteX2" fmla="*/ 1025873 w 9143995"/>
              <a:gd name="connsiteY2" fmla="*/ 682872 h 5143500"/>
              <a:gd name="connsiteX3" fmla="*/ 1025873 w 9143995"/>
              <a:gd name="connsiteY3" fmla="*/ 340872 h 5143500"/>
              <a:gd name="connsiteX4" fmla="*/ 0 w 9143995"/>
              <a:gd name="connsiteY4" fmla="*/ 0 h 5143500"/>
              <a:gd name="connsiteX5" fmla="*/ 9143995 w 9143995"/>
              <a:gd name="connsiteY5" fmla="*/ 0 h 5143500"/>
              <a:gd name="connsiteX6" fmla="*/ 9143995 w 9143995"/>
              <a:gd name="connsiteY6" fmla="*/ 5143500 h 5143500"/>
              <a:gd name="connsiteX7" fmla="*/ 0 w 9143995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51435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Insert picture by click or drag &amp; drop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F64C113-52EE-846A-8828-23E9EA7D6D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701" y="3567216"/>
            <a:ext cx="8114400" cy="92333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20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de-DE" sz="1800" dirty="0" smtClean="0">
                <a:solidFill>
                  <a:schemeClr val="lt1"/>
                </a:solidFill>
              </a:defRPr>
            </a:lvl2pPr>
            <a:lvl3pPr>
              <a:defRPr lang="de-DE" sz="1800" dirty="0" smtClean="0">
                <a:solidFill>
                  <a:schemeClr val="lt1"/>
                </a:solidFill>
              </a:defRPr>
            </a:lvl3pPr>
            <a:lvl4pPr>
              <a:defRPr lang="de-DE" sz="1800" dirty="0" smtClean="0">
                <a:solidFill>
                  <a:schemeClr val="lt1"/>
                </a:solidFill>
              </a:defRPr>
            </a:lvl4pPr>
            <a:lvl5pPr>
              <a:defRPr lang="en-GB" sz="1800" dirty="0">
                <a:solidFill>
                  <a:schemeClr val="lt1"/>
                </a:solidFill>
              </a:defRPr>
            </a:lvl5pPr>
          </a:lstStyle>
          <a:p>
            <a:pPr lvl="0" defTabSz="457200"/>
            <a:r>
              <a:rPr lang="en-GB" dirty="0"/>
              <a:t>Author</a:t>
            </a:r>
            <a:br>
              <a:rPr lang="en-GB" dirty="0"/>
            </a:br>
            <a:r>
              <a:rPr lang="en-GB" dirty="0"/>
              <a:t>(xxxx – xxxx)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91D8BB96-81E8-6115-5996-0E8936014C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701" y="1923371"/>
            <a:ext cx="8114400" cy="147732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cap="all" baseline="0">
                <a:solidFill>
                  <a:schemeClr val="bg1"/>
                </a:solidFill>
              </a:defRPr>
            </a:lvl1pPr>
          </a:lstStyle>
          <a:p>
            <a:pPr marL="144000" indent="-144000" defTabSz="914126"/>
            <a:r>
              <a:rPr lang="en-GB" dirty="0"/>
              <a:t>quotation</a:t>
            </a:r>
          </a:p>
        </p:txBody>
      </p:sp>
    </p:spTree>
    <p:extLst>
      <p:ext uri="{BB962C8B-B14F-4D97-AF65-F5344CB8AC3E}">
        <p14:creationId xmlns:p14="http://schemas.microsoft.com/office/powerpoint/2010/main" val="3104756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  <a:endParaRPr lang="en-GB" sz="1000" b="0" cap="none" baseline="0" dirty="0">
              <a:solidFill>
                <a:schemeClr val="tx2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B5D331F-662C-B228-A57E-2B659E5222FC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FE4AD116-C40E-F67F-ACC4-797445D2DA22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FA1099DB-746B-DA36-6B2D-1414AFD656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6880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4000" y="0"/>
            <a:ext cx="4230000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picture by click or drag &amp; drop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</a:t>
            </a:r>
            <a:r>
              <a:rPr lang="en-GB"/>
              <a:t>chapter title</a:t>
            </a:r>
            <a:endParaRPr lang="en-GB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CB2633E-57A5-FEF5-1BCF-FD563428FC66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4301F65-9118-6CAF-A653-29C5E5F5A6A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BFF257C6-4CA6-2336-F142-A9663AE59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914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5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592F6BB-121D-97D7-11F5-8E348780690E}"/>
              </a:ext>
            </a:extLst>
          </p:cNvPr>
          <p:cNvSpPr/>
          <p:nvPr userDrawn="1"/>
        </p:nvSpPr>
        <p:spPr>
          <a:xfrm>
            <a:off x="0" y="4873500"/>
            <a:ext cx="9144000" cy="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4000" y="0"/>
            <a:ext cx="4230000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Insert picture by click or drag &amp; drop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r>
              <a:rPr lang="en-GB"/>
              <a:t>chapter title</a:t>
            </a:r>
            <a:endParaRPr lang="en-GB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914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  <a:endParaRPr lang="en-GB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624E0E8-0F64-4008-5211-19B70D70425F}"/>
              </a:ext>
            </a:extLst>
          </p:cNvPr>
          <p:cNvSpPr/>
          <p:nvPr userDrawn="1"/>
        </p:nvSpPr>
        <p:spPr>
          <a:xfrm>
            <a:off x="0" y="4891500"/>
            <a:ext cx="9144000" cy="2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72FCAAB-DD03-6ABF-CF6D-DA05A040325F}"/>
              </a:ext>
            </a:extLst>
          </p:cNvPr>
          <p:cNvCxnSpPr>
            <a:cxnSpLocks/>
          </p:cNvCxnSpPr>
          <p:nvPr userDrawn="1"/>
        </p:nvCxnSpPr>
        <p:spPr>
          <a:xfrm>
            <a:off x="0" y="4869074"/>
            <a:ext cx="9144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795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4">
            <a:extLst>
              <a:ext uri="{FF2B5EF4-FFF2-40B4-BE49-F238E27FC236}">
                <a16:creationId xmlns:a16="http://schemas.microsoft.com/office/drawing/2014/main" id="{C9A5E3F6-13DB-2142-2A56-E184F2E756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4863600"/>
          </a:xfrm>
          <a:custGeom>
            <a:avLst/>
            <a:gdLst>
              <a:gd name="connsiteX0" fmla="*/ 342900 w 9143995"/>
              <a:gd name="connsiteY0" fmla="*/ 340872 h 4863600"/>
              <a:gd name="connsiteX1" fmla="*/ 342900 w 9143995"/>
              <a:gd name="connsiteY1" fmla="*/ 682872 h 4863600"/>
              <a:gd name="connsiteX2" fmla="*/ 1025873 w 9143995"/>
              <a:gd name="connsiteY2" fmla="*/ 682872 h 4863600"/>
              <a:gd name="connsiteX3" fmla="*/ 1025873 w 9143995"/>
              <a:gd name="connsiteY3" fmla="*/ 340872 h 4863600"/>
              <a:gd name="connsiteX4" fmla="*/ 0 w 9143995"/>
              <a:gd name="connsiteY4" fmla="*/ 0 h 4863600"/>
              <a:gd name="connsiteX5" fmla="*/ 9143995 w 9143995"/>
              <a:gd name="connsiteY5" fmla="*/ 0 h 4863600"/>
              <a:gd name="connsiteX6" fmla="*/ 9143995 w 9143995"/>
              <a:gd name="connsiteY6" fmla="*/ 4863600 h 4863600"/>
              <a:gd name="connsiteX7" fmla="*/ 0 w 9143995"/>
              <a:gd name="connsiteY7" fmla="*/ 4863600 h 4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48636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4863600"/>
                </a:lnTo>
                <a:lnTo>
                  <a:pt x="0" y="48636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Insert picture by click or drag &amp; drop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6701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chapter title</a:t>
            </a:r>
            <a:endParaRPr lang="en-US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CB2633E-57A5-FEF5-1BCF-FD563428FC66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4301F65-9118-6CAF-A653-29C5E5F5A6A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BFF257C6-4CA6-2336-F142-A9663AE59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682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76800" y="914399"/>
            <a:ext cx="7846638" cy="381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74EA9EC-1B05-4201-9CAB-FD248E64301B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65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581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66060"/>
            <a:ext cx="2133600" cy="1384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74EA9EC-1B05-4201-9CAB-FD248E64301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684467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4466" y="4944644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 defTabSz="914103">
              <a:lnSpc>
                <a:spcPts val="2400"/>
              </a:lnSpc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69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15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35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0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69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7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27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701" y="804213"/>
            <a:ext cx="8114400" cy="5539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701" y="1479553"/>
            <a:ext cx="8114400" cy="3108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44000" lvl="0" indent="-144000" defTabSz="914126"/>
            <a:r>
              <a:rPr lang="en-US"/>
              <a:t>Click to edit Master text styles</a:t>
            </a:r>
          </a:p>
          <a:p>
            <a:pPr marL="144000" lvl="1" indent="-144000" defTabSz="914126"/>
            <a:r>
              <a:rPr lang="en-US"/>
              <a:t>Second level</a:t>
            </a:r>
          </a:p>
          <a:p>
            <a:pPr marL="144000" lvl="2" indent="-144000" defTabSz="914126"/>
            <a:r>
              <a:rPr lang="en-US"/>
              <a:t>Third level</a:t>
            </a:r>
          </a:p>
          <a:p>
            <a:pPr marL="144000" lvl="3" indent="-144000" defTabSz="914126"/>
            <a:r>
              <a:rPr lang="en-US"/>
              <a:t>Fourth level</a:t>
            </a:r>
          </a:p>
          <a:p>
            <a:pPr marL="144000" lvl="4" indent="-144000" defTabSz="914126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lang="en-GB" sz="1000" b="1" cap="all" baseline="0" dirty="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6EAC15D-B94B-4B86-ABD3-3EDECDB333F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8BC8D06-86AA-9E42-9000-CE1B92C51668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rcRect t="215"/>
          <a:stretch>
            <a:fillRect/>
          </a:stretch>
        </p:blipFill>
        <p:spPr>
          <a:xfrm>
            <a:off x="342900" y="340872"/>
            <a:ext cx="682973" cy="342000"/>
          </a:xfrm>
          <a:custGeom>
            <a:avLst/>
            <a:gdLst>
              <a:gd name="connsiteX0" fmla="*/ 0 w 6782650"/>
              <a:gd name="connsiteY0" fmla="*/ 0 h 3396425"/>
              <a:gd name="connsiteX1" fmla="*/ 6782650 w 6782650"/>
              <a:gd name="connsiteY1" fmla="*/ 0 h 3396425"/>
              <a:gd name="connsiteX2" fmla="*/ 6782650 w 6782650"/>
              <a:gd name="connsiteY2" fmla="*/ 3396425 h 3396425"/>
              <a:gd name="connsiteX3" fmla="*/ 0 w 6782650"/>
              <a:gd name="connsiteY3" fmla="*/ 3396425 h 339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650" h="3396425">
                <a:moveTo>
                  <a:pt x="0" y="0"/>
                </a:moveTo>
                <a:lnTo>
                  <a:pt x="6782650" y="0"/>
                </a:lnTo>
                <a:lnTo>
                  <a:pt x="6782650" y="3396425"/>
                </a:lnTo>
                <a:lnTo>
                  <a:pt x="0" y="3396425"/>
                </a:lnTo>
                <a:close/>
              </a:path>
            </a:pathLst>
          </a:custGeom>
          <a:ln w="63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743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19" r:id="rId12"/>
    <p:sldLayoutId id="2147483692" r:id="rId13"/>
    <p:sldLayoutId id="2147483662" r:id="rId14"/>
    <p:sldLayoutId id="2147483664" r:id="rId15"/>
    <p:sldLayoutId id="2147483673" r:id="rId16"/>
    <p:sldLayoutId id="2147483681" r:id="rId17"/>
    <p:sldLayoutId id="2147483733" r:id="rId18"/>
    <p:sldLayoutId id="2147483675" r:id="rId19"/>
    <p:sldLayoutId id="2147483704" r:id="rId20"/>
    <p:sldLayoutId id="2147483693" r:id="rId21"/>
    <p:sldLayoutId id="2147483683" r:id="rId22"/>
    <p:sldLayoutId id="2147483731" r:id="rId23"/>
    <p:sldLayoutId id="2147483732" r:id="rId24"/>
    <p:sldLayoutId id="2147483734" r:id="rId25"/>
    <p:sldLayoutId id="2147483735" r:id="rId26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1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4" userDrawn="1">
          <p15:clr>
            <a:srgbClr val="F26B43"/>
          </p15:clr>
        </p15:guide>
        <p15:guide id="2" orient="horz" pos="430" userDrawn="1">
          <p15:clr>
            <a:srgbClr val="F26B43"/>
          </p15:clr>
        </p15:guide>
        <p15:guide id="3" pos="431" userDrawn="1">
          <p15:clr>
            <a:srgbClr val="F26B43"/>
          </p15:clr>
        </p15:guide>
        <p15:guide id="4" pos="645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2890" userDrawn="1">
          <p15:clr>
            <a:srgbClr val="F26B43"/>
          </p15:clr>
        </p15:guide>
        <p15:guide id="7" pos="5544" userDrawn="1">
          <p15:clr>
            <a:srgbClr val="F26B43"/>
          </p15:clr>
        </p15:guide>
        <p15:guide id="8" orient="horz" pos="929" userDrawn="1">
          <p15:clr>
            <a:srgbClr val="F26B43"/>
          </p15:clr>
        </p15:guide>
        <p15:guide id="9" orient="horz" pos="8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o.org/en/learning/eqe-epac/european-qualifying-examination-eqe" TargetMode="Externa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>
            <a:extLst>
              <a:ext uri="{FF2B5EF4-FFF2-40B4-BE49-F238E27FC236}">
                <a16:creationId xmlns:a16="http://schemas.microsoft.com/office/drawing/2014/main" id="{E0A11B2B-1463-3D77-3EFB-4745E8606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of Patent Attorney and Paralegal Qualification in the EPO</a:t>
            </a:r>
            <a:endParaRPr lang="en-GB" dirty="0"/>
          </a:p>
        </p:txBody>
      </p:sp>
      <p:sp>
        <p:nvSpPr>
          <p:cNvPr id="28" name="Untertitel 27">
            <a:extLst>
              <a:ext uri="{FF2B5EF4-FFF2-40B4-BE49-F238E27FC236}">
                <a16:creationId xmlns:a16="http://schemas.microsoft.com/office/drawing/2014/main" id="{1541D513-1CDB-1B7B-3E8C-EC5D68196A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Jakob Kofoed Principal Advisor DG5</a:t>
            </a:r>
          </a:p>
        </p:txBody>
      </p:sp>
    </p:spTree>
    <p:extLst>
      <p:ext uri="{BB962C8B-B14F-4D97-AF65-F5344CB8AC3E}">
        <p14:creationId xmlns:p14="http://schemas.microsoft.com/office/powerpoint/2010/main" val="228974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BEB9BA-415A-C1F8-4834-8A8A428B2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4EA9EC-1B05-4201-9CAB-FD248E64301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E9A0D2-08D7-2214-3510-188F6A68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 New EQE.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A77B53-CE4B-7FA6-14B7-B42557B99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9" y="528638"/>
            <a:ext cx="8501063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1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B88A64-3FF4-10E9-59FB-8E7093136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4EA9EC-1B05-4201-9CAB-FD248E64301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949ADE-5C20-B1D6-1A46-3AF9E72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Relevant and useful links.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B6E3C-A119-B034-F266-DE20B137C185}"/>
              </a:ext>
            </a:extLst>
          </p:cNvPr>
          <p:cNvSpPr txBox="1"/>
          <p:nvPr/>
        </p:nvSpPr>
        <p:spPr>
          <a:xfrm>
            <a:off x="687600" y="1185805"/>
            <a:ext cx="6904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dirty="0">
                <a:hlinkClick r:id="rId2"/>
              </a:rPr>
              <a:t>EQE - European qualifying examination | epo.org</a:t>
            </a:r>
            <a:endParaRPr lang="en-GB" sz="1350" dirty="0">
              <a:hlinkClick r:id="" action="ppaction://noaction"/>
            </a:endParaRPr>
          </a:p>
          <a:p>
            <a:endParaRPr lang="en-GB" sz="1350" dirty="0">
              <a:hlinkClick r:id="" action="ppaction://noaction"/>
            </a:endParaRPr>
          </a:p>
          <a:p>
            <a:endParaRPr lang="en-GB" sz="1350" dirty="0">
              <a:hlinkClick r:id="" action="ppaction://noaction"/>
            </a:endParaRPr>
          </a:p>
          <a:p>
            <a:r>
              <a:rPr lang="en-GB" sz="1350" dirty="0">
                <a:hlinkClick r:id="" action="ppaction://noaction"/>
              </a:rPr>
              <a:t>Qualifying as a European Patent Attorney - epi (patentepi.org)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175719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4868" y="270000"/>
            <a:ext cx="6889369" cy="404906"/>
          </a:xfrm>
        </p:spPr>
        <p:txBody>
          <a:bodyPr/>
          <a:lstStyle/>
          <a:p>
            <a:r>
              <a:rPr lang="en-US" dirty="0"/>
              <a:t>EPAC Background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DCBF230-5CB9-431F-8901-8DA8256F90DC}"/>
              </a:ext>
            </a:extLst>
          </p:cNvPr>
          <p:cNvSpPr txBox="1">
            <a:spLocks/>
          </p:cNvSpPr>
          <p:nvPr/>
        </p:nvSpPr>
        <p:spPr>
          <a:xfrm>
            <a:off x="426203" y="1051590"/>
            <a:ext cx="8500821" cy="325466"/>
          </a:xfrm>
          <a:prstGeom prst="rect">
            <a:avLst/>
          </a:prstGeom>
          <a:noFill/>
        </p:spPr>
        <p:txBody>
          <a:bodyPr vert="horz" wrap="square" lIns="0" tIns="108000" rIns="0" bIns="0" rtlCol="0" anchor="ctr">
            <a:noAutofit/>
          </a:bodyPr>
          <a:lstStyle>
            <a:defPPr>
              <a:defRPr lang="en-US"/>
            </a:defPPr>
            <a:lvl1pPr indent="0" algn="ctr" defTabSz="914103">
              <a:lnSpc>
                <a:spcPts val="2800"/>
              </a:lnSpc>
              <a:spcBef>
                <a:spcPts val="0"/>
              </a:spcBef>
              <a:buFont typeface="Wingdings" pitchFamily="2" charset="2"/>
              <a:buNone/>
              <a:tabLst/>
              <a:defRPr sz="2400" spc="0" baseline="30000">
                <a:solidFill>
                  <a:srgbClr val="21252C"/>
                </a:solidFill>
                <a:latin typeface="+mj-lt"/>
                <a:ea typeface="Calibri" panose="020F0502020204030204" pitchFamily="34" charset="0"/>
                <a:cs typeface="Arial" pitchFamily="34" charset="0"/>
              </a:defRPr>
            </a:lvl1pPr>
            <a:lvl2pPr marL="431861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2pPr>
            <a:lvl3pPr marL="647789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3pPr>
            <a:lvl4pPr marL="863720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4pPr>
            <a:lvl5pPr marL="1079649" indent="-215930" defTabSz="987104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5pPr>
            <a:lvl6pPr marL="2513783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0834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7886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4937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dirty="0"/>
              <a:t>European patent system users have few options when it comes to certification schemes for </a:t>
            </a:r>
            <a:r>
              <a:rPr lang="en-GB" b="1" dirty="0"/>
              <a:t>paralegals and administrative staff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A2DD8B0-BD37-41C8-B4D5-C4651C85CDEE}"/>
              </a:ext>
            </a:extLst>
          </p:cNvPr>
          <p:cNvSpPr txBox="1">
            <a:spLocks/>
          </p:cNvSpPr>
          <p:nvPr/>
        </p:nvSpPr>
        <p:spPr>
          <a:xfrm>
            <a:off x="4676613" y="3220698"/>
            <a:ext cx="3632705" cy="985085"/>
          </a:xfrm>
          <a:prstGeom prst="rect">
            <a:avLst/>
          </a:prstGeom>
          <a:noFill/>
        </p:spPr>
        <p:txBody>
          <a:bodyPr vert="horz" wrap="square" lIns="0" tIns="108000" rIns="0" bIns="0" rtlCol="0" anchor="ctr">
            <a:noAutofit/>
          </a:bodyPr>
          <a:lstStyle>
            <a:lvl1pPr indent="0" algn="ctr" defTabSz="914103">
              <a:lnSpc>
                <a:spcPts val="2800"/>
              </a:lnSpc>
              <a:spcBef>
                <a:spcPts val="0"/>
              </a:spcBef>
              <a:buFont typeface="Wingdings" pitchFamily="2" charset="2"/>
              <a:buNone/>
              <a:tabLst/>
              <a:defRPr sz="2400" spc="0" baseline="300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31861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2pPr>
            <a:lvl3pPr marL="647789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3pPr>
            <a:lvl4pPr marL="863720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4pPr>
            <a:lvl5pPr marL="1079649" indent="-215930" defTabSz="987104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5pPr>
            <a:lvl6pPr marL="2513783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0834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7886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4937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 defTabSz="685800">
              <a:lnSpc>
                <a:spcPct val="100000"/>
              </a:lnSpc>
              <a:defRPr/>
            </a:pPr>
            <a:r>
              <a:rPr lang="en-GB" dirty="0">
                <a:solidFill>
                  <a:srgbClr val="21252C"/>
                </a:solidFill>
                <a:ea typeface="Calibri" panose="020F0502020204030204" pitchFamily="34" charset="0"/>
              </a:rPr>
              <a:t>For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EPO formalities officers</a:t>
            </a:r>
            <a:r>
              <a:rPr lang="en-GB" dirty="0">
                <a:solidFill>
                  <a:srgbClr val="21252C"/>
                </a:solidFill>
                <a:ea typeface="Calibri" panose="020F0502020204030204" pitchFamily="34" charset="0"/>
              </a:rPr>
              <a:t>, EPAC could help </a:t>
            </a:r>
          </a:p>
          <a:p>
            <a:pPr marL="342900" lvl="0" indent="-342900" algn="l" defTabSz="6858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21252C"/>
                </a:solidFill>
                <a:ea typeface="Calibri" panose="020F0502020204030204" pitchFamily="34" charset="0"/>
              </a:rPr>
              <a:t>foster job mobility </a:t>
            </a:r>
          </a:p>
          <a:p>
            <a:pPr marL="342900" lvl="0" indent="-342900" algn="l" defTabSz="6858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21252C"/>
                </a:solidFill>
                <a:ea typeface="Calibri" panose="020F0502020204030204" pitchFamily="34" charset="0"/>
              </a:rPr>
              <a:t>present an exciting new path </a:t>
            </a:r>
          </a:p>
          <a:p>
            <a:pPr marL="342900" lvl="0" indent="-342900" algn="l" defTabSz="6858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21252C"/>
                </a:solidFill>
                <a:ea typeface="Calibri" panose="020F0502020204030204" pitchFamily="34" charset="0"/>
              </a:rPr>
              <a:t>be personal asset in professional growth</a:t>
            </a:r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5D2580C-20D2-470A-A34C-606D7C255FEC}"/>
              </a:ext>
            </a:extLst>
          </p:cNvPr>
          <p:cNvSpPr txBox="1">
            <a:spLocks/>
          </p:cNvSpPr>
          <p:nvPr/>
        </p:nvSpPr>
        <p:spPr>
          <a:xfrm>
            <a:off x="426203" y="1632912"/>
            <a:ext cx="8500821" cy="985085"/>
          </a:xfrm>
          <a:prstGeom prst="rect">
            <a:avLst/>
          </a:prstGeom>
          <a:noFill/>
        </p:spPr>
        <p:txBody>
          <a:bodyPr vert="horz" wrap="square" lIns="0" tIns="108000" rIns="0" bIns="0" rtlCol="0" anchor="ctr">
            <a:noAutofit/>
          </a:bodyPr>
          <a:lstStyle>
            <a:lvl1pPr indent="0" algn="ctr" defTabSz="914103">
              <a:lnSpc>
                <a:spcPts val="2800"/>
              </a:lnSpc>
              <a:spcBef>
                <a:spcPts val="0"/>
              </a:spcBef>
              <a:buFont typeface="Wingdings" pitchFamily="2" charset="2"/>
              <a:buNone/>
              <a:tabLst/>
              <a:defRPr sz="2400" spc="0" baseline="300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31861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2pPr>
            <a:lvl3pPr marL="647789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3pPr>
            <a:lvl4pPr marL="863720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4pPr>
            <a:lvl5pPr marL="1079649" indent="-215930" defTabSz="987104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5pPr>
            <a:lvl6pPr marL="2513783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0834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7886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4937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dirty="0">
                <a:solidFill>
                  <a:srgbClr val="21252C"/>
                </a:solidFill>
                <a:ea typeface="Calibri" panose="020F0502020204030204" pitchFamily="34" charset="0"/>
              </a:rPr>
              <a:t>While some opportunities exist in a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limited number of countries</a:t>
            </a:r>
            <a:r>
              <a:rPr lang="en-GB" dirty="0">
                <a:solidFill>
                  <a:srgbClr val="21252C"/>
                </a:solidFill>
                <a:ea typeface="Calibri" panose="020F0502020204030204" pitchFamily="34" charset="0"/>
              </a:rPr>
              <a:t>, demand at the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European</a:t>
            </a:r>
            <a:r>
              <a:rPr lang="en-GB" dirty="0">
                <a:solidFill>
                  <a:srgbClr val="21252C"/>
                </a:solidFill>
                <a:ea typeface="Calibri" panose="020F0502020204030204" pitchFamily="34" charset="0"/>
              </a:rPr>
              <a:t> level is growing also in view of the upcoming Community Patent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44278F1-E8E0-45DD-B0D3-07144F1F9CF3}"/>
              </a:ext>
            </a:extLst>
          </p:cNvPr>
          <p:cNvSpPr txBox="1">
            <a:spLocks/>
          </p:cNvSpPr>
          <p:nvPr/>
        </p:nvSpPr>
        <p:spPr>
          <a:xfrm>
            <a:off x="546316" y="2936949"/>
            <a:ext cx="3343759" cy="169828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08000" rIns="0" bIns="0" rtlCol="0" anchor="ctr">
            <a:noAutofit/>
          </a:bodyPr>
          <a:lstStyle>
            <a:lvl1pPr indent="0" algn="ctr" defTabSz="914103">
              <a:lnSpc>
                <a:spcPts val="2800"/>
              </a:lnSpc>
              <a:spcBef>
                <a:spcPts val="0"/>
              </a:spcBef>
              <a:buFont typeface="Wingdings" pitchFamily="2" charset="2"/>
              <a:buNone/>
              <a:tabLst/>
              <a:defRPr sz="2400" spc="0" baseline="300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31861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2pPr>
            <a:lvl3pPr marL="647789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3pPr>
            <a:lvl4pPr marL="863720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4pPr>
            <a:lvl5pPr marL="1079649" indent="-215930" defTabSz="987104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5pPr>
            <a:lvl6pPr marL="2513783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0834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7886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4937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 defTabSz="685800">
              <a:lnSpc>
                <a:spcPct val="100000"/>
              </a:lnSpc>
              <a:defRPr/>
            </a:pPr>
            <a:r>
              <a:rPr lang="en-GB" dirty="0">
                <a:ea typeface="Calibri" panose="020F0502020204030204" pitchFamily="34" charset="0"/>
              </a:rPr>
              <a:t>To address these needs, the Office developed the 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ea typeface="Calibri" panose="020F0502020204030204" pitchFamily="34" charset="0"/>
              </a:rPr>
              <a:t>EPAC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  <a:ea typeface="Calibri" panose="020F0502020204030204" pitchFamily="34" charset="0"/>
              </a:rPr>
              <a:t> </a:t>
            </a:r>
          </a:p>
          <a:p>
            <a:pPr marL="342900" lvl="0" indent="-342900" algn="l" defTabSz="6858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Calibri" panose="020F0502020204030204" pitchFamily="34" charset="0"/>
              </a:rPr>
              <a:t>offering tailor-made training in dedicated courses</a:t>
            </a:r>
          </a:p>
          <a:p>
            <a:pPr marL="342900" lvl="0" indent="-342900" algn="l" defTabSz="6858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Calibri" panose="020F0502020204030204" pitchFamily="34" charset="0"/>
              </a:rPr>
              <a:t>providing a new high-quality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3789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7778" y="270000"/>
            <a:ext cx="6726459" cy="404906"/>
          </a:xfrm>
        </p:spPr>
        <p:txBody>
          <a:bodyPr/>
          <a:lstStyle/>
          <a:p>
            <a:r>
              <a:rPr lang="en-US" dirty="0"/>
              <a:t>EPAC  Background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B7FC6-3CCE-4BB0-867E-0471ED87D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515" y="797667"/>
            <a:ext cx="7846638" cy="3816000"/>
          </a:xfrm>
        </p:spPr>
        <p:txBody>
          <a:bodyPr/>
          <a:lstStyle/>
          <a:p>
            <a:pPr marL="0" indent="0">
              <a:lnSpc>
                <a:spcPct val="119000"/>
              </a:lnSpc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Following the decision of the President of the European Patent Office dated 20 April 2022 adopting rules concerning the establishment of a European patent administration certification, an EPAC Board composed of </a:t>
            </a: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six EPO employees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six external experts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including a chairperson and their deputy has been constituted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EPAC takes place once per year.</a:t>
            </a:r>
            <a:r>
              <a:rPr lang="en-GB" sz="1800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ea typeface="Calibri" panose="020F0502020204030204" pitchFamily="34" charset="0"/>
              </a:rPr>
              <a:t>The 2022-2024 EPAC Exam can be found on the EPO Website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  <a:ea typeface="Calibri" panose="020F0502020204030204" pitchFamily="34" charset="0"/>
              </a:rPr>
              <a:t>First part is multiple choice / Second part to be answered in text (only marked if first part passed)</a:t>
            </a:r>
          </a:p>
          <a:p>
            <a:pPr marL="0" indent="0">
              <a:lnSpc>
                <a:spcPct val="119000"/>
              </a:lnSpc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EPAC Rules decided by the EPO President can be found also on the EPO Website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4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6D9CFE-3A67-D9B7-3C81-04E066CE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r>
              <a:rPr lang="en-US" dirty="0">
                <a:solidFill>
                  <a:srgbClr val="404955"/>
                </a:solidFill>
                <a:latin typeface="Arial"/>
              </a:rPr>
              <a:t> </a:t>
            </a:r>
            <a:endParaRPr lang="de-DE" dirty="0">
              <a:solidFill>
                <a:srgbClr val="404955"/>
              </a:solidFill>
              <a:latin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0E8233-96FC-1059-34FA-9CAF5693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B6EAC15D-B94B-4B86-ABD3-3EDECDB333F5}" type="slidenum">
              <a:rPr lang="de-DE">
                <a:solidFill>
                  <a:srgbClr val="404955"/>
                </a:solidFill>
                <a:latin typeface="Arial"/>
              </a:rPr>
              <a:pPr defTabSz="457189"/>
              <a:t>2</a:t>
            </a:fld>
            <a:endParaRPr lang="de-DE">
              <a:solidFill>
                <a:srgbClr val="404955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DBF5E-98B4-1EC9-C7AD-2AAB5E0A71B3}"/>
              </a:ext>
            </a:extLst>
          </p:cNvPr>
          <p:cNvSpPr txBox="1"/>
          <p:nvPr/>
        </p:nvSpPr>
        <p:spPr>
          <a:xfrm>
            <a:off x="692241" y="1083376"/>
            <a:ext cx="775951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43" indent="-285743" defTabSz="457189">
              <a:buClr>
                <a:schemeClr val="accent6"/>
              </a:buClr>
              <a:buFont typeface="Wingdings"/>
              <a:buChar char="§"/>
            </a:pPr>
            <a:r>
              <a:rPr lang="en-GB" sz="1600" dirty="0">
                <a:solidFill>
                  <a:srgbClr val="404955"/>
                </a:solidFill>
                <a:cs typeface="Arial"/>
              </a:rPr>
              <a:t>Celebrating 50 years of the European Patent Convention on 05 October 2023</a:t>
            </a:r>
          </a:p>
          <a:p>
            <a:pPr marL="285743" indent="-285743" defTabSz="457189">
              <a:buClr>
                <a:schemeClr val="accent6"/>
              </a:buClr>
              <a:buFont typeface="Wingdings"/>
              <a:buChar char="§"/>
            </a:pPr>
            <a:r>
              <a:rPr lang="en-GB" sz="1600" dirty="0">
                <a:solidFill>
                  <a:srgbClr val="404955"/>
                </a:solidFill>
                <a:cs typeface="Arial"/>
              </a:rPr>
              <a:t>Launch of the Unitary Patent on 01 June 2023</a:t>
            </a:r>
          </a:p>
          <a:p>
            <a:pPr marL="285743" indent="-285743" defTabSz="457189">
              <a:buClr>
                <a:schemeClr val="accent6"/>
              </a:buClr>
              <a:buFont typeface="Wingdings"/>
              <a:buChar char="§"/>
            </a:pPr>
            <a:r>
              <a:rPr lang="en-GB" sz="1600" dirty="0">
                <a:solidFill>
                  <a:srgbClr val="404955"/>
                </a:solidFill>
                <a:cs typeface="Arial"/>
              </a:rPr>
              <a:t>Launch of the Observatory on Patents and Technology on 01 October 2023</a:t>
            </a:r>
          </a:p>
          <a:p>
            <a:pPr marL="285743" indent="-285743" defTabSz="457189">
              <a:buClr>
                <a:schemeClr val="accent6"/>
              </a:buClr>
              <a:buFont typeface="Wingdings"/>
              <a:buChar char="§"/>
            </a:pPr>
            <a:r>
              <a:rPr lang="en-GB" sz="1600" dirty="0">
                <a:solidFill>
                  <a:srgbClr val="404955"/>
                </a:solidFill>
                <a:cs typeface="Arial"/>
              </a:rPr>
              <a:t>Validation agreement with Georgia – Entry into force on 15 January 2024</a:t>
            </a:r>
          </a:p>
          <a:p>
            <a:pPr marL="285743" indent="-285743" defTabSz="457189">
              <a:buClr>
                <a:schemeClr val="accent6"/>
              </a:buClr>
              <a:buFont typeface="Wingdings"/>
              <a:buChar char="§"/>
            </a:pPr>
            <a:r>
              <a:rPr lang="en-GB" sz="1600" dirty="0">
                <a:solidFill>
                  <a:srgbClr val="404955"/>
                </a:solidFill>
                <a:cs typeface="Arial"/>
              </a:rPr>
              <a:t>Publication of Strategic Plan 2028 on 20 March 2024</a:t>
            </a:r>
          </a:p>
          <a:p>
            <a:pPr marL="285743" indent="-285743" defTabSz="457189">
              <a:buClr>
                <a:schemeClr val="accent6"/>
              </a:buClr>
              <a:buFont typeface="Wingdings"/>
              <a:buChar char="§"/>
            </a:pPr>
            <a:r>
              <a:rPr lang="en-GB" sz="1600" dirty="0">
                <a:solidFill>
                  <a:srgbClr val="404955"/>
                </a:solidFill>
                <a:cs typeface="Arial"/>
              </a:rPr>
              <a:t>Romania joined the UP system on 01 September 2024</a:t>
            </a:r>
          </a:p>
        </p:txBody>
      </p:sp>
      <p:pic>
        <p:nvPicPr>
          <p:cNvPr id="7" name="Picture 6" descr="A close-up of a map&#10;&#10;Description automatically generated">
            <a:extLst>
              <a:ext uri="{FF2B5EF4-FFF2-40B4-BE49-F238E27FC236}">
                <a16:creationId xmlns:a16="http://schemas.microsoft.com/office/drawing/2014/main" id="{3434DF0A-4E31-E15B-B0DE-1B4865796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770" y="2899935"/>
            <a:ext cx="2725278" cy="1539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DADB88-FB18-CF99-F8E6-E9D37C263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234" y="2800269"/>
            <a:ext cx="2221734" cy="1739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038CD8-B3DD-3FDD-D764-4489FDAF8081}"/>
              </a:ext>
            </a:extLst>
          </p:cNvPr>
          <p:cNvSpPr txBox="1"/>
          <p:nvPr/>
        </p:nvSpPr>
        <p:spPr>
          <a:xfrm>
            <a:off x="1096619" y="301140"/>
            <a:ext cx="7812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404955"/>
                </a:solidFill>
              </a:rPr>
              <a:t>2023/2024 Highlights </a:t>
            </a:r>
          </a:p>
        </p:txBody>
      </p:sp>
    </p:spTree>
    <p:extLst>
      <p:ext uri="{BB962C8B-B14F-4D97-AF65-F5344CB8AC3E}">
        <p14:creationId xmlns:p14="http://schemas.microsoft.com/office/powerpoint/2010/main" val="411520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600" y="270001"/>
            <a:ext cx="7846638" cy="404906"/>
          </a:xfrm>
        </p:spPr>
        <p:txBody>
          <a:bodyPr>
            <a:normAutofit/>
          </a:bodyPr>
          <a:lstStyle/>
          <a:p>
            <a:r>
              <a:rPr lang="en-US" dirty="0"/>
              <a:t>               Background EQE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799130" y="3707233"/>
            <a:ext cx="1600200" cy="138499"/>
          </a:xfrm>
        </p:spPr>
        <p:txBody>
          <a:bodyPr/>
          <a:lstStyle/>
          <a:p>
            <a:pPr defTabSz="514200"/>
            <a:fld id="{9DF67F17-3E1A-4193-A15F-15F53DD43041}" type="slidenum">
              <a:rPr lang="en-GB">
                <a:solidFill>
                  <a:srgbClr val="404955"/>
                </a:solidFill>
                <a:latin typeface="Arial"/>
              </a:rPr>
              <a:pPr defTabSz="514200"/>
              <a:t>3</a:t>
            </a:fld>
            <a:endParaRPr lang="en-GB" dirty="0">
              <a:solidFill>
                <a:srgbClr val="404955"/>
              </a:solidFill>
              <a:latin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B7FC6-3CCE-4BB0-867E-0471ED87D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9000"/>
              </a:lnSpc>
            </a:pPr>
            <a:r>
              <a:rPr lang="en-GB" dirty="0">
                <a:solidFill>
                  <a:srgbClr val="21252C"/>
                </a:solidFill>
                <a:latin typeface="+mj-lt"/>
                <a:ea typeface="Calibri" panose="020F0502020204030204" pitchFamily="34" charset="0"/>
              </a:rPr>
              <a:t> </a:t>
            </a:r>
            <a:endParaRPr lang="en-GB" dirty="0"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en-GB" dirty="0">
                <a:latin typeface="+mj-lt"/>
                <a:ea typeface="Calibri" panose="020F0502020204030204" pitchFamily="34" charset="0"/>
              </a:rPr>
              <a:t> </a:t>
            </a:r>
            <a:endParaRPr lang="en-GB" sz="1600" dirty="0">
              <a:latin typeface="+mj-lt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F4A33C2-0AF8-4C2A-8AA7-DDD64D52673A}"/>
              </a:ext>
            </a:extLst>
          </p:cNvPr>
          <p:cNvSpPr txBox="1">
            <a:spLocks/>
          </p:cNvSpPr>
          <p:nvPr/>
        </p:nvSpPr>
        <p:spPr>
          <a:xfrm>
            <a:off x="687600" y="914399"/>
            <a:ext cx="2105146" cy="3816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108000" rIns="0" bIns="0" rtlCol="0" anchor="ctr">
            <a:noAutofit/>
          </a:bodyPr>
          <a:lstStyle>
            <a:lvl1pPr indent="0" algn="ctr" defTabSz="914103">
              <a:lnSpc>
                <a:spcPts val="2800"/>
              </a:lnSpc>
              <a:spcBef>
                <a:spcPts val="0"/>
              </a:spcBef>
              <a:buFont typeface="Wingdings" pitchFamily="2" charset="2"/>
              <a:buNone/>
              <a:tabLst/>
              <a:defRPr sz="2400" spc="0" baseline="300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31861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2pPr>
            <a:lvl3pPr marL="647789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3pPr>
            <a:lvl4pPr marL="863720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4pPr>
            <a:lvl5pPr marL="1079649" indent="-215930" defTabSz="987104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5pPr>
            <a:lvl6pPr marL="2513783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0834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7886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4937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14081"/>
            <a:r>
              <a:rPr lang="en-GB" dirty="0">
                <a:solidFill>
                  <a:srgbClr val="FFFFFF"/>
                </a:solidFill>
                <a:latin typeface="Arial"/>
              </a:rPr>
              <a:t>European Qualifying</a:t>
            </a:r>
            <a:r>
              <a:rPr lang="en-GB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defTabSz="914081"/>
            <a:r>
              <a:rPr lang="en-GB" dirty="0">
                <a:solidFill>
                  <a:srgbClr val="FFFFFF"/>
                </a:solidFill>
                <a:latin typeface="Arial"/>
              </a:rPr>
              <a:t>Examination</a:t>
            </a:r>
          </a:p>
          <a:p>
            <a:pPr defTabSz="914081"/>
            <a:r>
              <a:rPr lang="en-GB" dirty="0">
                <a:solidFill>
                  <a:srgbClr val="FFFFFF"/>
                </a:solidFill>
                <a:latin typeface="Arial"/>
              </a:rPr>
              <a:t>(EQE)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DCBF230-5CB9-431F-8901-8DA8256F90DC}"/>
              </a:ext>
            </a:extLst>
          </p:cNvPr>
          <p:cNvSpPr txBox="1">
            <a:spLocks/>
          </p:cNvSpPr>
          <p:nvPr/>
        </p:nvSpPr>
        <p:spPr>
          <a:xfrm>
            <a:off x="2944679" y="1051591"/>
            <a:ext cx="5982346" cy="325466"/>
          </a:xfrm>
          <a:prstGeom prst="rect">
            <a:avLst/>
          </a:prstGeom>
          <a:noFill/>
        </p:spPr>
        <p:txBody>
          <a:bodyPr vert="horz" wrap="square" lIns="0" tIns="108000" rIns="0" bIns="0" rtlCol="0" anchor="ctr">
            <a:noAutofit/>
          </a:bodyPr>
          <a:lstStyle>
            <a:defPPr>
              <a:defRPr lang="en-US"/>
            </a:defPPr>
            <a:lvl1pPr indent="0" algn="ctr" defTabSz="914103">
              <a:lnSpc>
                <a:spcPts val="2800"/>
              </a:lnSpc>
              <a:spcBef>
                <a:spcPts val="0"/>
              </a:spcBef>
              <a:buFont typeface="Wingdings" pitchFamily="2" charset="2"/>
              <a:buNone/>
              <a:tabLst/>
              <a:defRPr sz="2400" spc="0" baseline="30000">
                <a:solidFill>
                  <a:srgbClr val="21252C"/>
                </a:solidFill>
                <a:latin typeface="+mj-lt"/>
                <a:ea typeface="Calibri" panose="020F0502020204030204" pitchFamily="34" charset="0"/>
                <a:cs typeface="Arial" pitchFamily="34" charset="0"/>
              </a:defRPr>
            </a:lvl1pPr>
            <a:lvl2pPr marL="431861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2pPr>
            <a:lvl3pPr marL="647789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3pPr>
            <a:lvl4pPr marL="863720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4pPr>
            <a:lvl5pPr marL="1079649" indent="-215930" defTabSz="987104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5pPr>
            <a:lvl6pPr marL="2513783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0834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7886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4937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14081"/>
            <a:r>
              <a:rPr lang="en-GB" dirty="0">
                <a:solidFill>
                  <a:srgbClr val="404955"/>
                </a:solidFill>
                <a:latin typeface="Arial"/>
              </a:rPr>
              <a:t>Well established &amp; highly respected worldwide as the entry into the profession as European Patent Attorney.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A2DD8B0-BD37-41C8-B4D5-C4651C85CDEE}"/>
              </a:ext>
            </a:extLst>
          </p:cNvPr>
          <p:cNvSpPr txBox="1">
            <a:spLocks/>
          </p:cNvSpPr>
          <p:nvPr/>
        </p:nvSpPr>
        <p:spPr>
          <a:xfrm>
            <a:off x="2803547" y="3510589"/>
            <a:ext cx="5982346" cy="985085"/>
          </a:xfrm>
          <a:prstGeom prst="rect">
            <a:avLst/>
          </a:prstGeom>
          <a:noFill/>
        </p:spPr>
        <p:txBody>
          <a:bodyPr vert="horz" wrap="square" lIns="0" tIns="108000" rIns="0" bIns="0" rtlCol="0" anchor="ctr">
            <a:noAutofit/>
          </a:bodyPr>
          <a:lstStyle>
            <a:lvl1pPr indent="0" algn="ctr" defTabSz="914103">
              <a:lnSpc>
                <a:spcPts val="2800"/>
              </a:lnSpc>
              <a:spcBef>
                <a:spcPts val="0"/>
              </a:spcBef>
              <a:buFont typeface="Wingdings" pitchFamily="2" charset="2"/>
              <a:buNone/>
              <a:tabLst/>
              <a:defRPr sz="2400" spc="0" baseline="300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31861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2pPr>
            <a:lvl3pPr marL="647789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3pPr>
            <a:lvl4pPr marL="863720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4pPr>
            <a:lvl5pPr marL="1079649" indent="-215930" defTabSz="987104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5pPr>
            <a:lvl6pPr marL="2513783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0834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7886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4937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14081">
              <a:lnSpc>
                <a:spcPct val="119000"/>
              </a:lnSpc>
            </a:pPr>
            <a:endParaRPr lang="en-GB" dirty="0">
              <a:solidFill>
                <a:srgbClr val="404955"/>
              </a:solidFill>
              <a:latin typeface="Arial"/>
              <a:ea typeface="Calibri" panose="020F0502020204030204" pitchFamily="34" charset="0"/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5D2580C-20D2-470A-A34C-606D7C255FEC}"/>
              </a:ext>
            </a:extLst>
          </p:cNvPr>
          <p:cNvSpPr txBox="1">
            <a:spLocks/>
          </p:cNvSpPr>
          <p:nvPr/>
        </p:nvSpPr>
        <p:spPr>
          <a:xfrm>
            <a:off x="2944679" y="2932043"/>
            <a:ext cx="5982346" cy="471790"/>
          </a:xfrm>
          <a:prstGeom prst="rect">
            <a:avLst/>
          </a:prstGeom>
          <a:noFill/>
        </p:spPr>
        <p:txBody>
          <a:bodyPr vert="horz" wrap="square" lIns="0" tIns="108000" rIns="0" bIns="0" rtlCol="0" anchor="ctr">
            <a:noAutofit/>
          </a:bodyPr>
          <a:lstStyle>
            <a:lvl1pPr indent="0" algn="ctr" defTabSz="914103">
              <a:lnSpc>
                <a:spcPts val="2800"/>
              </a:lnSpc>
              <a:spcBef>
                <a:spcPts val="0"/>
              </a:spcBef>
              <a:buFont typeface="Wingdings" pitchFamily="2" charset="2"/>
              <a:buNone/>
              <a:tabLst/>
              <a:defRPr sz="2400" spc="0" baseline="300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31861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2pPr>
            <a:lvl3pPr marL="647789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3pPr>
            <a:lvl4pPr marL="863720" indent="-215930" defTabSz="914103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4pPr>
            <a:lvl5pPr marL="1079649" indent="-215930" defTabSz="987104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5pPr>
            <a:lvl6pPr marL="2513783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0834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7886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4937" indent="-228527" defTabSz="914103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14081"/>
            <a:r>
              <a:rPr lang="en-GB" dirty="0">
                <a:solidFill>
                  <a:srgbClr val="404955"/>
                </a:solidFill>
                <a:latin typeface="Arial"/>
                <a:ea typeface="Calibri" panose="020F0502020204030204" pitchFamily="34" charset="0"/>
              </a:rPr>
              <a:t>15.000 epi members passed the EQE and represent Parties before the EPO as stipulated in articles 133-134 EPC.</a:t>
            </a:r>
          </a:p>
          <a:p>
            <a:pPr defTabSz="914081"/>
            <a:r>
              <a:rPr lang="en-GB" dirty="0">
                <a:solidFill>
                  <a:srgbClr val="404955"/>
                </a:solidFill>
                <a:latin typeface="Arial"/>
              </a:rPr>
              <a:t>A very high proportion of files in Examination are handled by the 15.000 members of epi.</a:t>
            </a:r>
          </a:p>
          <a:p>
            <a:pPr defTabSz="914081"/>
            <a:r>
              <a:rPr lang="en-GB" b="1" dirty="0">
                <a:solidFill>
                  <a:srgbClr val="404955"/>
                </a:solidFill>
                <a:latin typeface="Arial"/>
              </a:rPr>
              <a:t>The EQE is regulated by the REE as decided by the EPO AC. Major EQE revision by AC December 2023.</a:t>
            </a:r>
          </a:p>
          <a:p>
            <a:pPr defTabSz="914081"/>
            <a:endParaRPr lang="en-GB" dirty="0">
              <a:solidFill>
                <a:srgbClr val="40495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998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C97A0C-B2F7-4102-B922-5C3F6D9C0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00" y="1361661"/>
            <a:ext cx="7846638" cy="1421296"/>
          </a:xfrm>
        </p:spPr>
        <p:txBody>
          <a:bodyPr/>
          <a:lstStyle/>
          <a:p>
            <a:r>
              <a:rPr lang="en-GB" dirty="0"/>
              <a:t>Exam for up to 3000 Candidates every year.</a:t>
            </a:r>
          </a:p>
          <a:p>
            <a:r>
              <a:rPr lang="en-GB" dirty="0"/>
              <a:t>EQE is open for Examiners since 1994 and forms an important personal development &amp; career opportunity for EPO DG1 staff.</a:t>
            </a:r>
          </a:p>
          <a:p>
            <a:r>
              <a:rPr lang="en-GB" dirty="0"/>
              <a:t>Around 100-200 Examiners (re)sit papers every year.</a:t>
            </a:r>
          </a:p>
          <a:p>
            <a:r>
              <a:rPr lang="en-GB" dirty="0"/>
              <a:t>Pre-Exam with legal &amp; technical content. Multiple choice.</a:t>
            </a:r>
          </a:p>
          <a:p>
            <a:r>
              <a:rPr lang="en-GB" dirty="0"/>
              <a:t>Papers A-D. Technical &amp; Legal.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6045CF-22A7-4735-B369-6F0CB3C60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8840" y="4966059"/>
            <a:ext cx="2133600" cy="138499"/>
          </a:xfrm>
        </p:spPr>
        <p:txBody>
          <a:bodyPr/>
          <a:lstStyle/>
          <a:p>
            <a:fld id="{674EA9EC-1B05-4201-9CAB-FD248E64301B}" type="slidenum">
              <a:rPr lang="en-GB" smtClean="0"/>
              <a:t>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418BF7-F5D5-4F0F-B741-6D130E68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00" y="596347"/>
            <a:ext cx="7846638" cy="496957"/>
          </a:xfrm>
        </p:spPr>
        <p:txBody>
          <a:bodyPr>
            <a:normAutofit/>
          </a:bodyPr>
          <a:lstStyle/>
          <a:p>
            <a:r>
              <a:rPr lang="en-GB" dirty="0"/>
              <a:t>                        EQE Details</a:t>
            </a:r>
          </a:p>
        </p:txBody>
      </p:sp>
    </p:spTree>
    <p:extLst>
      <p:ext uri="{BB962C8B-B14F-4D97-AF65-F5344CB8AC3E}">
        <p14:creationId xmlns:p14="http://schemas.microsoft.com/office/powerpoint/2010/main" val="12860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C70BFD-EC07-BC48-5B77-4B4435E21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2002220"/>
            <a:ext cx="7924348" cy="2728179"/>
          </a:xfrm>
        </p:spPr>
        <p:txBody>
          <a:bodyPr/>
          <a:lstStyle/>
          <a:p>
            <a:r>
              <a:rPr lang="en-GB" dirty="0"/>
              <a:t>The EQE is basically designed to test an attorney for “fit to practice” before the EPO.</a:t>
            </a:r>
          </a:p>
          <a:p>
            <a:r>
              <a:rPr lang="en-GB" dirty="0"/>
              <a:t>Strong emphasis on high quality level drafting, amending and correctly arguing substantive matters (patentability) next to handling formal &amp; legal issues under the EPC &amp; PCT.</a:t>
            </a:r>
          </a:p>
          <a:p>
            <a:r>
              <a:rPr lang="en-GB" dirty="0"/>
              <a:t>The EQE </a:t>
            </a:r>
            <a:r>
              <a:rPr lang="en-GB" u="sng" dirty="0"/>
              <a:t>is</a:t>
            </a:r>
            <a:r>
              <a:rPr lang="en-GB" dirty="0"/>
              <a:t> the central element ensuring high quality at source of EPO incoming work and smooth processing of files in cooperation between 15000 epi attorneys and EPO FO and Examining staff.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3D85E-52A4-129E-23F6-7CC8FC63B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8840" y="4966059"/>
            <a:ext cx="2133600" cy="138499"/>
          </a:xfrm>
        </p:spPr>
        <p:txBody>
          <a:bodyPr/>
          <a:lstStyle/>
          <a:p>
            <a:fld id="{674EA9EC-1B05-4201-9CAB-FD248E64301B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377860-F98B-3D32-9ABB-4DD9DCDD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00" y="725252"/>
            <a:ext cx="7846638" cy="675861"/>
          </a:xfrm>
        </p:spPr>
        <p:txBody>
          <a:bodyPr/>
          <a:lstStyle/>
          <a:p>
            <a:r>
              <a:rPr lang="en-GB" dirty="0"/>
              <a:t>              EQE strategic impact on EPO quality</a:t>
            </a:r>
          </a:p>
        </p:txBody>
      </p:sp>
    </p:spTree>
    <p:extLst>
      <p:ext uri="{BB962C8B-B14F-4D97-AF65-F5344CB8AC3E}">
        <p14:creationId xmlns:p14="http://schemas.microsoft.com/office/powerpoint/2010/main" val="388949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A59DDE-FF89-F3F0-6474-C3F635628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03" y="1187669"/>
            <a:ext cx="7808734" cy="3542732"/>
          </a:xfrm>
        </p:spPr>
        <p:txBody>
          <a:bodyPr/>
          <a:lstStyle/>
          <a:p>
            <a:r>
              <a:rPr lang="en-GB" sz="1500" b="1" dirty="0">
                <a:solidFill>
                  <a:srgbClr val="333333"/>
                </a:solidFill>
                <a:latin typeface="Verdana" panose="020B0604030504040204" pitchFamily="34" charset="0"/>
              </a:rPr>
              <a:t>Pre-Exam with legal and technical MC questions. 2Y.</a:t>
            </a:r>
            <a:endParaRPr lang="en-GB" sz="1500" dirty="0"/>
          </a:p>
          <a:p>
            <a:r>
              <a:rPr lang="en-GB" sz="1500" dirty="0">
                <a:solidFill>
                  <a:srgbClr val="333333"/>
                </a:solidFill>
                <a:latin typeface="Verdana" panose="020B0604030504040204" pitchFamily="34" charset="0"/>
              </a:rPr>
              <a:t>Paper A is directed at checking your ability to </a:t>
            </a:r>
            <a:r>
              <a:rPr lang="en-GB" sz="1500" b="1" dirty="0">
                <a:solidFill>
                  <a:srgbClr val="333333"/>
                </a:solidFill>
                <a:latin typeface="Verdana" panose="020B0604030504040204" pitchFamily="34" charset="0"/>
              </a:rPr>
              <a:t>draft a set of claims with an introductory part of a description</a:t>
            </a:r>
            <a:r>
              <a:rPr lang="en-GB" sz="1500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</a:p>
          <a:p>
            <a:r>
              <a:rPr lang="en-GB" sz="1500" dirty="0">
                <a:solidFill>
                  <a:srgbClr val="333333"/>
                </a:solidFill>
                <a:latin typeface="Verdana" panose="020B0604030504040204" pitchFamily="34" charset="0"/>
              </a:rPr>
              <a:t>Paper B is directed at checking your ability to draft a full </a:t>
            </a:r>
            <a:r>
              <a:rPr lang="en-GB" sz="1500" b="1" dirty="0">
                <a:solidFill>
                  <a:srgbClr val="333333"/>
                </a:solidFill>
                <a:latin typeface="Verdana" panose="020B0604030504040204" pitchFamily="34" charset="0"/>
              </a:rPr>
              <a:t>response to a communication issued by the EPO</a:t>
            </a:r>
            <a:r>
              <a:rPr lang="en-GB" sz="1500" dirty="0">
                <a:solidFill>
                  <a:srgbClr val="333333"/>
                </a:solidFill>
                <a:latin typeface="Verdana" panose="020B0604030504040204" pitchFamily="34" charset="0"/>
              </a:rPr>
              <a:t> during examination of a European patent application.</a:t>
            </a:r>
          </a:p>
          <a:p>
            <a:r>
              <a:rPr lang="en-GB" sz="1500" dirty="0">
                <a:solidFill>
                  <a:srgbClr val="333333"/>
                </a:solidFill>
                <a:latin typeface="Verdana" panose="020B0604030504040204" pitchFamily="34" charset="0"/>
              </a:rPr>
              <a:t>Paper C is directed at checking your ability to </a:t>
            </a:r>
            <a:r>
              <a:rPr lang="en-GB" sz="1500" b="1" dirty="0">
                <a:solidFill>
                  <a:srgbClr val="333333"/>
                </a:solidFill>
                <a:latin typeface="Verdana" panose="020B0604030504040204" pitchFamily="34" charset="0"/>
              </a:rPr>
              <a:t>draft an opposition</a:t>
            </a:r>
            <a:r>
              <a:rPr lang="en-GB" sz="1500" dirty="0">
                <a:solidFill>
                  <a:srgbClr val="333333"/>
                </a:solidFill>
                <a:latin typeface="Verdana" panose="020B0604030504040204" pitchFamily="34" charset="0"/>
              </a:rPr>
              <a:t> to a granted European patent. </a:t>
            </a:r>
          </a:p>
          <a:p>
            <a:r>
              <a:rPr lang="en-GB" sz="1500" dirty="0">
                <a:solidFill>
                  <a:srgbClr val="333333"/>
                </a:solidFill>
                <a:latin typeface="Verdana" panose="020B0604030504040204" pitchFamily="34" charset="0"/>
              </a:rPr>
              <a:t>Paper D first part is aimed at </a:t>
            </a:r>
            <a:r>
              <a:rPr lang="en-GB" sz="1500" b="1" dirty="0">
                <a:solidFill>
                  <a:srgbClr val="333333"/>
                </a:solidFill>
                <a:latin typeface="Verdana" panose="020B0604030504040204" pitchFamily="34" charset="0"/>
              </a:rPr>
              <a:t>checking your legal knowledge</a:t>
            </a:r>
            <a:r>
              <a:rPr lang="en-GB" sz="1500" dirty="0">
                <a:solidFill>
                  <a:srgbClr val="333333"/>
                </a:solidFill>
                <a:latin typeface="Verdana" panose="020B0604030504040204" pitchFamily="34" charset="0"/>
              </a:rPr>
              <a:t> about various aspects of the EPC and the PCT. The second part aims at </a:t>
            </a:r>
            <a:r>
              <a:rPr lang="en-GB" sz="1500" b="1" dirty="0">
                <a:solidFill>
                  <a:srgbClr val="333333"/>
                </a:solidFill>
                <a:latin typeface="Verdana" panose="020B0604030504040204" pitchFamily="34" charset="0"/>
              </a:rPr>
              <a:t>drafting a legal opinion.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EB9AD-C243-F5F1-9C63-DFCC4F96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3" y="804213"/>
            <a:ext cx="8086398" cy="278353"/>
          </a:xfrm>
        </p:spPr>
        <p:txBody>
          <a:bodyPr/>
          <a:lstStyle/>
          <a:p>
            <a:r>
              <a:rPr lang="en-GB" dirty="0"/>
              <a:t>                     Current EQE regulations.</a:t>
            </a:r>
          </a:p>
        </p:txBody>
      </p:sp>
    </p:spTree>
    <p:extLst>
      <p:ext uri="{BB962C8B-B14F-4D97-AF65-F5344CB8AC3E}">
        <p14:creationId xmlns:p14="http://schemas.microsoft.com/office/powerpoint/2010/main" val="182992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8C303749-4A67-1FB3-0D34-4463EAE86D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1" r="21"/>
          <a:stretch/>
        </p:blipFill>
        <p:spPr>
          <a:xfrm>
            <a:off x="4914000" y="0"/>
            <a:ext cx="4230000" cy="4863600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AFADC469-AF74-669C-ACFE-1CC1B3488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new </a:t>
            </a:r>
            <a:r>
              <a:rPr lang="en-GB" dirty="0" err="1"/>
              <a:t>eqe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06522BD-CDC8-736C-2FB0-DAFCDD2D98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Fit to practice in a digital 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81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4C14BF-6830-D60D-3C8C-6FD8FBB4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The New EQE Package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07A632-92A6-6688-F8D4-C93375C8A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400" dirty="0">
                <a:effectLst/>
              </a:rPr>
              <a:t>What is the new EQE?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Modules and scope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Transitional provisions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Roll-out schedule</a:t>
            </a:r>
            <a:endParaRPr lang="en-GB" sz="1400" dirty="0">
              <a:effectLst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62C91-F188-0205-2901-300C7281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B179E-A227-BE9C-127A-4E7CCBF3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C15D-B94B-4B86-ABD3-3EDECDB333F5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0" name="Picture Placeholder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735657F8-D0E5-D914-E1DC-1F8CB6236E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50" b="23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9877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4555EA-65CD-4EFD-B123-DC77CA93A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>
              <a:defRPr/>
            </a:pPr>
            <a:fld id="{674EA9EC-1B05-4201-9CAB-FD248E64301B}" type="slidenum">
              <a:rPr lang="en-GB">
                <a:solidFill>
                  <a:srgbClr val="404955"/>
                </a:solidFill>
                <a:latin typeface="Arial"/>
              </a:rPr>
              <a:pPr defTabSz="685800">
                <a:defRPr/>
              </a:pPr>
              <a:t>9</a:t>
            </a:fld>
            <a:endParaRPr lang="en-GB" dirty="0">
              <a:solidFill>
                <a:srgbClr val="404955"/>
              </a:solid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03A79-2AAB-46B2-9548-2318816E1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/>
          <a:stretch/>
        </p:blipFill>
        <p:spPr>
          <a:xfrm>
            <a:off x="885513" y="881043"/>
            <a:ext cx="5146830" cy="32401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4FCE77E-4231-4E20-983B-B8AF3DD9D1D9}"/>
              </a:ext>
            </a:extLst>
          </p:cNvPr>
          <p:cNvSpPr txBox="1">
            <a:spLocks/>
          </p:cNvSpPr>
          <p:nvPr/>
        </p:nvSpPr>
        <p:spPr>
          <a:xfrm>
            <a:off x="6687386" y="637675"/>
            <a:ext cx="2133600" cy="3400425"/>
          </a:xfrm>
          <a:prstGeom prst="rect">
            <a:avLst/>
          </a:prstGeom>
          <a:solidFill>
            <a:srgbClr val="EEF2F5"/>
          </a:solidFill>
        </p:spPr>
        <p:txBody>
          <a:bodyPr vert="horz" lIns="54000" tIns="684000" rIns="36000" bIns="36000" rtlCol="0">
            <a:normAutofit/>
          </a:bodyPr>
          <a:lstStyle>
            <a:lvl1pPr marL="142875" indent="-142875" algn="l" defTabSz="914103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tabLst/>
              <a:defRPr lang="de-DE" sz="1400" kern="1200" spc="0" baseline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92100" indent="-142875" algn="l" defTabSz="914103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lang="de-DE" sz="1400" kern="1200" spc="0" baseline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1800" indent="-142875" algn="l" defTabSz="914103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lang="de-DE" sz="1400" kern="1200" spc="0" baseline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84200" indent="-149225" algn="l" defTabSz="914103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lang="de-DE" sz="1400" kern="1200" spc="0" baseline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30250" indent="-146050" algn="l" defTabSz="98710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lang="en-GB" sz="1400" kern="1200" spc="0" baseline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83" indent="-228527" algn="l" defTabSz="9141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34" indent="-228527" algn="l" defTabSz="9141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86" indent="-228527" algn="l" defTabSz="9141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7" indent="-228527" algn="l" defTabSz="9141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56" indent="-107156" defTabSz="685577">
              <a:spcBef>
                <a:spcPts val="900"/>
              </a:spcBef>
              <a:defRPr/>
            </a:pPr>
            <a:r>
              <a:rPr lang="en-GB" sz="1125" dirty="0">
                <a:solidFill>
                  <a:srgbClr val="404955"/>
                </a:solidFill>
                <a:latin typeface="Arial"/>
              </a:rPr>
              <a:t>Based on activity of the </a:t>
            </a:r>
            <a:r>
              <a:rPr lang="en-GB" sz="1125" b="1" dirty="0">
                <a:solidFill>
                  <a:srgbClr val="404955"/>
                </a:solidFill>
                <a:latin typeface="Arial"/>
              </a:rPr>
              <a:t>daily job</a:t>
            </a:r>
            <a:r>
              <a:rPr lang="en-GB" sz="1125" dirty="0">
                <a:solidFill>
                  <a:srgbClr val="404955"/>
                </a:solidFill>
                <a:latin typeface="Arial"/>
              </a:rPr>
              <a:t> of a patent attorney: assessing information, drafting documents, advising the client; etc</a:t>
            </a:r>
          </a:p>
          <a:p>
            <a:pPr marL="107156" indent="-107156" defTabSz="685577">
              <a:spcBef>
                <a:spcPts val="900"/>
              </a:spcBef>
              <a:defRPr/>
            </a:pPr>
            <a:r>
              <a:rPr lang="en-US" sz="1125" dirty="0">
                <a:solidFill>
                  <a:srgbClr val="404955"/>
                </a:solidFill>
                <a:latin typeface="Arial"/>
              </a:rPr>
              <a:t>Less formalistic and close to reality: covers </a:t>
            </a:r>
            <a:r>
              <a:rPr lang="en-US" sz="1125" b="1" dirty="0">
                <a:solidFill>
                  <a:srgbClr val="404955"/>
                </a:solidFill>
                <a:latin typeface="Arial"/>
              </a:rPr>
              <a:t>more actions </a:t>
            </a:r>
            <a:r>
              <a:rPr lang="en-US" sz="1125" dirty="0">
                <a:solidFill>
                  <a:srgbClr val="404955"/>
                </a:solidFill>
                <a:latin typeface="Arial"/>
              </a:rPr>
              <a:t>and candidates </a:t>
            </a:r>
            <a:r>
              <a:rPr lang="en-US" sz="1125" b="1" dirty="0">
                <a:solidFill>
                  <a:srgbClr val="404955"/>
                </a:solidFill>
                <a:latin typeface="Arial"/>
              </a:rPr>
              <a:t>do not know</a:t>
            </a:r>
          </a:p>
          <a:p>
            <a:pPr marL="107156" indent="-107156" defTabSz="685577">
              <a:spcBef>
                <a:spcPts val="900"/>
              </a:spcBef>
              <a:defRPr/>
            </a:pPr>
            <a:r>
              <a:rPr lang="en-GB" sz="1125" dirty="0">
                <a:solidFill>
                  <a:srgbClr val="404955"/>
                </a:solidFill>
                <a:latin typeface="Arial"/>
              </a:rPr>
              <a:t>Questions based on </a:t>
            </a:r>
            <a:r>
              <a:rPr lang="en-GB" sz="1125" b="1" dirty="0">
                <a:solidFill>
                  <a:srgbClr val="404955"/>
                </a:solidFill>
                <a:latin typeface="Arial"/>
              </a:rPr>
              <a:t>cases and scenarios</a:t>
            </a:r>
            <a:r>
              <a:rPr lang="en-GB" sz="1125" dirty="0">
                <a:solidFill>
                  <a:srgbClr val="404955"/>
                </a:solidFill>
                <a:latin typeface="Arial"/>
              </a:rPr>
              <a:t>, and require using all sorts of patent doc</a:t>
            </a:r>
          </a:p>
        </p:txBody>
      </p:sp>
      <p:grpSp>
        <p:nvGrpSpPr>
          <p:cNvPr id="7" name="Gruppieren 59">
            <a:extLst>
              <a:ext uri="{FF2B5EF4-FFF2-40B4-BE49-F238E27FC236}">
                <a16:creationId xmlns:a16="http://schemas.microsoft.com/office/drawing/2014/main" id="{E30F99D9-271C-41B6-BAE9-F94563678329}"/>
              </a:ext>
            </a:extLst>
          </p:cNvPr>
          <p:cNvGrpSpPr/>
          <p:nvPr/>
        </p:nvGrpSpPr>
        <p:grpSpPr>
          <a:xfrm>
            <a:off x="6891953" y="770567"/>
            <a:ext cx="1724466" cy="482400"/>
            <a:chOff x="6660544" y="1031605"/>
            <a:chExt cx="1800225" cy="482400"/>
          </a:xfrm>
        </p:grpSpPr>
        <p:grpSp>
          <p:nvGrpSpPr>
            <p:cNvPr id="8" name="Gruppieren 6">
              <a:extLst>
                <a:ext uri="{FF2B5EF4-FFF2-40B4-BE49-F238E27FC236}">
                  <a16:creationId xmlns:a16="http://schemas.microsoft.com/office/drawing/2014/main" id="{9FD6C466-8EBD-4728-8EB1-A060E989A23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72788" y="1031605"/>
              <a:ext cx="375737" cy="482400"/>
              <a:chOff x="-41110" y="3512614"/>
              <a:chExt cx="514002" cy="659914"/>
            </a:xfrm>
          </p:grpSpPr>
          <p:sp>
            <p:nvSpPr>
              <p:cNvPr id="11" name="Rechteck 8">
                <a:extLst>
                  <a:ext uri="{FF2B5EF4-FFF2-40B4-BE49-F238E27FC236}">
                    <a16:creationId xmlns:a16="http://schemas.microsoft.com/office/drawing/2014/main" id="{E2A77D0E-45E0-4175-A686-FE7190FC5FAD}"/>
                  </a:ext>
                </a:extLst>
              </p:cNvPr>
              <p:cNvSpPr/>
              <p:nvPr/>
            </p:nvSpPr>
            <p:spPr>
              <a:xfrm rot="476419" flipH="1">
                <a:off x="19634" y="3603143"/>
                <a:ext cx="453258" cy="569385"/>
              </a:xfrm>
              <a:prstGeom prst="rect">
                <a:avLst/>
              </a:prstGeom>
              <a:solidFill>
                <a:schemeClr val="accent3"/>
              </a:solidFill>
              <a:ln w="6350" cap="flat" cmpd="sng" algn="ctr">
                <a:solidFill>
                  <a:srgbClr val="EEF2F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00">
                  <a:defRPr/>
                </a:pPr>
                <a:endParaRPr lang="de-DE" sz="1350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Rechteck 9">
                <a:extLst>
                  <a:ext uri="{FF2B5EF4-FFF2-40B4-BE49-F238E27FC236}">
                    <a16:creationId xmlns:a16="http://schemas.microsoft.com/office/drawing/2014/main" id="{97AFD3BC-8145-4209-A1EA-EC4448C1E661}"/>
                  </a:ext>
                </a:extLst>
              </p:cNvPr>
              <p:cNvSpPr/>
              <p:nvPr/>
            </p:nvSpPr>
            <p:spPr>
              <a:xfrm flipH="1">
                <a:off x="-41110" y="3512614"/>
                <a:ext cx="453258" cy="563255"/>
              </a:xfrm>
              <a:prstGeom prst="rect">
                <a:avLst/>
              </a:prstGeom>
              <a:solidFill>
                <a:schemeClr val="accent3"/>
              </a:solidFill>
              <a:ln w="6350" cap="flat" cmpd="sng" algn="ctr">
                <a:solidFill>
                  <a:srgbClr val="EEF2F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00">
                  <a:defRPr/>
                </a:pPr>
                <a:endParaRPr lang="de-DE" sz="1350" kern="0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13" name="Gruppieren 10">
                <a:extLst>
                  <a:ext uri="{FF2B5EF4-FFF2-40B4-BE49-F238E27FC236}">
                    <a16:creationId xmlns:a16="http://schemas.microsoft.com/office/drawing/2014/main" id="{C8A5B784-D836-4CCB-80C8-BB813565BA80}"/>
                  </a:ext>
                </a:extLst>
              </p:cNvPr>
              <p:cNvGrpSpPr/>
              <p:nvPr/>
            </p:nvGrpSpPr>
            <p:grpSpPr>
              <a:xfrm>
                <a:off x="-1106" y="3589173"/>
                <a:ext cx="373250" cy="410136"/>
                <a:chOff x="903892" y="1086530"/>
                <a:chExt cx="294387" cy="198000"/>
              </a:xfrm>
              <a:solidFill>
                <a:srgbClr val="3470B6"/>
              </a:solidFill>
            </p:grpSpPr>
            <p:sp>
              <p:nvSpPr>
                <p:cNvPr id="14" name="Pfeil: nach unten 11">
                  <a:extLst>
                    <a:ext uri="{FF2B5EF4-FFF2-40B4-BE49-F238E27FC236}">
                      <a16:creationId xmlns:a16="http://schemas.microsoft.com/office/drawing/2014/main" id="{183D79F0-9D8F-4FDB-812A-27A034349F89}"/>
                    </a:ext>
                  </a:extLst>
                </p:cNvPr>
                <p:cNvSpPr/>
                <p:nvPr/>
              </p:nvSpPr>
              <p:spPr>
                <a:xfrm rot="10800000">
                  <a:off x="1101931" y="1086530"/>
                  <a:ext cx="96348" cy="198000"/>
                </a:xfrm>
                <a:prstGeom prst="downArrow">
                  <a:avLst/>
                </a:pr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600">
                    <a:defRPr/>
                  </a:pPr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15" name="Pfeil: nach unten 12">
                  <a:extLst>
                    <a:ext uri="{FF2B5EF4-FFF2-40B4-BE49-F238E27FC236}">
                      <a16:creationId xmlns:a16="http://schemas.microsoft.com/office/drawing/2014/main" id="{FA0E083C-5C8B-4896-9867-BE6771B81546}"/>
                    </a:ext>
                  </a:extLst>
                </p:cNvPr>
                <p:cNvSpPr/>
                <p:nvPr/>
              </p:nvSpPr>
              <p:spPr>
                <a:xfrm rot="10800000">
                  <a:off x="1002911" y="1122530"/>
                  <a:ext cx="96348" cy="162000"/>
                </a:xfrm>
                <a:prstGeom prst="downArrow">
                  <a:avLst/>
                </a:pr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600">
                    <a:defRPr/>
                  </a:pPr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16" name="Pfeil: nach unten 13">
                  <a:extLst>
                    <a:ext uri="{FF2B5EF4-FFF2-40B4-BE49-F238E27FC236}">
                      <a16:creationId xmlns:a16="http://schemas.microsoft.com/office/drawing/2014/main" id="{EC0D152B-99C0-44DD-9C5C-509EE5E3F473}"/>
                    </a:ext>
                  </a:extLst>
                </p:cNvPr>
                <p:cNvSpPr/>
                <p:nvPr/>
              </p:nvSpPr>
              <p:spPr>
                <a:xfrm rot="10800000">
                  <a:off x="903892" y="1158530"/>
                  <a:ext cx="96348" cy="126000"/>
                </a:xfrm>
                <a:prstGeom prst="downArrow">
                  <a:avLst/>
                </a:pr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600">
                    <a:defRPr/>
                  </a:pPr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</p:grpSp>
        </p:grpSp>
        <p:cxnSp>
          <p:nvCxnSpPr>
            <p:cNvPr id="9" name="Gerader Verbinder 55">
              <a:extLst>
                <a:ext uri="{FF2B5EF4-FFF2-40B4-BE49-F238E27FC236}">
                  <a16:creationId xmlns:a16="http://schemas.microsoft.com/office/drawing/2014/main" id="{4F06E7BD-AD86-45A6-89FE-31FD95B095AE}"/>
                </a:ext>
              </a:extLst>
            </p:cNvPr>
            <p:cNvCxnSpPr>
              <a:cxnSpLocks/>
            </p:cNvCxnSpPr>
            <p:nvPr/>
          </p:nvCxnSpPr>
          <p:spPr>
            <a:xfrm>
              <a:off x="6660544" y="1239838"/>
              <a:ext cx="652275" cy="0"/>
            </a:xfrm>
            <a:prstGeom prst="line">
              <a:avLst/>
            </a:prstGeom>
            <a:ln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57">
              <a:extLst>
                <a:ext uri="{FF2B5EF4-FFF2-40B4-BE49-F238E27FC236}">
                  <a16:creationId xmlns:a16="http://schemas.microsoft.com/office/drawing/2014/main" id="{3B8EE61B-F2E1-49AD-85E6-FE6126DF0C1B}"/>
                </a:ext>
              </a:extLst>
            </p:cNvPr>
            <p:cNvCxnSpPr>
              <a:cxnSpLocks/>
            </p:cNvCxnSpPr>
            <p:nvPr/>
          </p:nvCxnSpPr>
          <p:spPr>
            <a:xfrm>
              <a:off x="7808494" y="1239838"/>
              <a:ext cx="652275" cy="0"/>
            </a:xfrm>
            <a:prstGeom prst="line">
              <a:avLst/>
            </a:prstGeom>
            <a:ln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3682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LANGUAGE_ID" val="2057"/>
</p:tagLst>
</file>

<file path=ppt/theme/theme1.xml><?xml version="1.0" encoding="utf-8"?>
<a:theme xmlns:a="http://schemas.openxmlformats.org/drawingml/2006/main" name="Office">
  <a:themeElements>
    <a:clrScheme name="EPO">
      <a:dk1>
        <a:srgbClr val="404955"/>
      </a:dk1>
      <a:lt1>
        <a:srgbClr val="FFFFFF"/>
      </a:lt1>
      <a:dk2>
        <a:srgbClr val="404955"/>
      </a:dk2>
      <a:lt2>
        <a:srgbClr val="FFFFFF"/>
      </a:lt2>
      <a:accent1>
        <a:srgbClr val="666D77"/>
      </a:accent1>
      <a:accent2>
        <a:srgbClr val="8C9299"/>
      </a:accent2>
      <a:accent3>
        <a:srgbClr val="9FA4AA"/>
      </a:accent3>
      <a:accent4>
        <a:srgbClr val="B3B6BB"/>
      </a:accent4>
      <a:accent5>
        <a:srgbClr val="D9DBDD"/>
      </a:accent5>
      <a:accent6>
        <a:srgbClr val="D93317"/>
      </a:accent6>
      <a:hlink>
        <a:srgbClr val="0000FF"/>
      </a:hlink>
      <a:folHlink>
        <a:srgbClr val="954F72"/>
      </a:folHlink>
    </a:clrScheme>
    <a:fontScheme name="E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ght green">
      <a:srgbClr val="30CCBF"/>
    </a:custClr>
    <a:custClr name="yellow">
      <a:srgbClr val="D4DB12"/>
    </a:custClr>
    <a:custClr name="dark green">
      <a:srgbClr val="337878"/>
    </a:custClr>
    <a:custClr name="blue">
      <a:srgbClr val="0262CA"/>
    </a:custClr>
    <a:custClr name="orange">
      <a:srgbClr val="FF8200"/>
    </a:custClr>
  </a:custClrLst>
  <a:extLst>
    <a:ext uri="{05A4C25C-085E-4340-85A3-A5531E510DB2}">
      <thm15:themeFamily xmlns:thm15="http://schemas.microsoft.com/office/thememl/2012/main" name="EPO Standard Template.pptx" id="{275A0C14-EF4F-4310-8B10-86ED651C7683}" vid="{0F6AFCC3-50DC-4FB8-947F-F88F7793B9C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890A60A1D32F44B4FE7BD0809DC8E4" ma:contentTypeVersion="4" ma:contentTypeDescription="Create a new document." ma:contentTypeScope="" ma:versionID="b8d2a9ef4be5427681fa122e9098dffd">
  <xsd:schema xmlns:xsd="http://www.w3.org/2001/XMLSchema" xmlns:xs="http://www.w3.org/2001/XMLSchema" xmlns:p="http://schemas.microsoft.com/office/2006/metadata/properties" xmlns:ns2="6bfe02e2-e012-49cf-a327-12474b1b68e8" targetNamespace="http://schemas.microsoft.com/office/2006/metadata/properties" ma:root="true" ma:fieldsID="407f58ba6e3aab2655d684de81222ce7" ns2:_="">
    <xsd:import namespace="6bfe02e2-e012-49cf-a327-12474b1b68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e02e2-e012-49cf-a327-12474b1b68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FA73B-8A34-4679-82F3-CE0F08631DF1}">
  <ds:schemaRefs>
    <ds:schemaRef ds:uri="http://schemas.microsoft.com/office/2006/metadata/properties"/>
    <ds:schemaRef ds:uri="http://schemas.microsoft.com/office/infopath/2007/PartnerControls"/>
    <ds:schemaRef ds:uri="c3d35397-2368-4640-bf82-009dc17c0c43"/>
    <ds:schemaRef ds:uri="5d429d00-054d-485d-befb-4d01d608e663"/>
  </ds:schemaRefs>
</ds:datastoreItem>
</file>

<file path=customXml/itemProps2.xml><?xml version="1.0" encoding="utf-8"?>
<ds:datastoreItem xmlns:ds="http://schemas.openxmlformats.org/officeDocument/2006/customXml" ds:itemID="{E70EE7EF-46AB-4DAC-A12D-3ADE3A614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fe02e2-e012-49cf-a327-12474b1b68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E40488-B65F-4303-B8C7-F2D5FB545B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EPO_Standard_Template</Template>
  <TotalTime>67</TotalTime>
  <Words>1101</Words>
  <Application>Microsoft Office PowerPoint</Application>
  <PresentationFormat>On-screen Show (16:9)</PresentationFormat>
  <Paragraphs>94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 Light</vt:lpstr>
      <vt:lpstr>Verdana</vt:lpstr>
      <vt:lpstr>Wingdings</vt:lpstr>
      <vt:lpstr>Office</vt:lpstr>
      <vt:lpstr>Overview of Patent Attorney and Paralegal Qualification in the EPO</vt:lpstr>
      <vt:lpstr>PowerPoint Presentation</vt:lpstr>
      <vt:lpstr>               Background EQE</vt:lpstr>
      <vt:lpstr>                        EQE Details</vt:lpstr>
      <vt:lpstr>              EQE strategic impact on EPO quality</vt:lpstr>
      <vt:lpstr>                     Current EQE regulations.</vt:lpstr>
      <vt:lpstr>The new eqe</vt:lpstr>
      <vt:lpstr>The New EQE Package</vt:lpstr>
      <vt:lpstr>PowerPoint Presentation</vt:lpstr>
      <vt:lpstr>                      New EQE.</vt:lpstr>
      <vt:lpstr>                  Relevant and useful links.</vt:lpstr>
      <vt:lpstr>EPAC Background</vt:lpstr>
      <vt:lpstr>EPAC  Background</vt:lpstr>
    </vt:vector>
  </TitlesOfParts>
  <Company>EPO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Models of Patent Attorney Qualification in the EPO</dc:title>
  <dc:creator>Jakob Kofoed</dc:creator>
  <cp:lastModifiedBy>Jakob Kofoed</cp:lastModifiedBy>
  <cp:revision>6</cp:revision>
  <dcterms:created xsi:type="dcterms:W3CDTF">2024-11-20T14:49:33Z</dcterms:created>
  <dcterms:modified xsi:type="dcterms:W3CDTF">2024-11-22T10:28:51Z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0x01010086890A60A1D32F44B4FE7BD0809DC8E4</vt:lpwstr>
  </property>
  <property fmtid="{D5CDD505-2E9C-101B-9397-08002B2CF9AE}" pid="3" name="MediaServiceImageTags">
    <vt:lpwstr/>
  </property>
</Properties>
</file>