
<file path=[Content_Types].xml><?xml version="1.0" encoding="utf-8"?>
<Types xmlns="http://schemas.openxmlformats.org/package/2006/content-types">
  <Default Extension="xml" ContentType="application/vnd.openxmlformats-officedocument.extended-properties+xml"/>
  <Default Extension="png" ContentType="image/png"/>
  <Default Extension="fntdata" ContentType="application/x-fontdata"/>
  <Default Extension="jpg" ContentType="image/jpeg"/>
  <Default Extension="rels" ContentType="application/vnd.openxmlformats-package.relationshi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metadata" ContentType="application/binary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viewProps.xml" ContentType="application/vnd.openxmlformats-officedocument.presentationml.viewProps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/docProps/app.xml" Id="rId3" /><Relationship Type="http://schemas.openxmlformats.org/package/2006/relationships/metadata/core-properties" Target="/docProps/core.xml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4" /></Relationships>
</file>

<file path=ppt/presentation.xml><?xml version="1.0" encoding="utf-8"?>
<p:presentation xmlns:p15="http://schemas.microsoft.com/office/powerpoint/2012/main" xmlns:go="http://customooxmlschemas.google.com/" xmlns:ahyp="http://schemas.microsoft.com/office/drawing/2018/hyperlinkcolor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69" r:id="rId4"/>
    <p:sldId id="257" r:id="rId5"/>
    <p:sldId id="259" r:id="rId6"/>
    <p:sldId id="260" r:id="rId7"/>
    <p:sldId id="268" r:id="rId8"/>
    <p:sldId id="261" r:id="rId9"/>
    <p:sldId id="262" r:id="rId10"/>
    <p:sldId id="264" r:id="rId11"/>
    <p:sldId id="265" r:id="rId12"/>
    <p:sldId id="266" r:id="rId13"/>
    <p:sldId id="272" r:id="rId14"/>
    <p:sldId id="267" r:id="rId15"/>
  </p:sldIdLst>
  <p:sldSz cx="11518900" cy="6483350"/>
  <p:notesSz cx="11518900" cy="6483350"/>
  <p:embeddedFontLst>
    <p:embeddedFont>
      <p:font typeface="Lato Light" panose="020B0604020202020204" charset="0"/>
      <p:regular r:id="rId17"/>
      <p:bold r:id="rId18"/>
      <p:italic r:id="rId19"/>
      <p:boldItalic r:id="rId20"/>
    </p:embeddedFon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29" roundtripDataSignature="AMtx7miKz4GtI0gL/trPu9wb4iufrupW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624" y="-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12.xml" Id="rId13" /><Relationship Type="http://schemas.openxmlformats.org/officeDocument/2006/relationships/font" Target="/ppt/fonts/font2.fntdata" Id="rId18" /><Relationship Type="http://schemas.openxmlformats.org/officeDocument/2006/relationships/font" Target="/ppt/fonts/font10.fntdata" Id="rId26" /><Relationship Type="http://schemas.openxmlformats.org/officeDocument/2006/relationships/slide" Target="/ppt/slides/slide2.xml" Id="rId3" /><Relationship Type="http://schemas.openxmlformats.org/officeDocument/2006/relationships/font" Target="/ppt/fonts/font5.fntdata" Id="rId21" /><Relationship Type="http://schemas.openxmlformats.org/officeDocument/2006/relationships/slide" Target="/ppt/slides/slide6.xml" Id="rId7" /><Relationship Type="http://schemas.openxmlformats.org/officeDocument/2006/relationships/slide" Target="/ppt/slides/slide11.xml" Id="rId12" /><Relationship Type="http://schemas.openxmlformats.org/officeDocument/2006/relationships/font" Target="/ppt/fonts/font1.fntdata" Id="rId17" /><Relationship Type="http://schemas.openxmlformats.org/officeDocument/2006/relationships/font" Target="/ppt/fonts/font9.fntdata" Id="rId25" /><Relationship Type="http://schemas.openxmlformats.org/officeDocument/2006/relationships/tableStyles" Target="/ppt/tableStyles.xml" Id="rId33" /><Relationship Type="http://schemas.openxmlformats.org/officeDocument/2006/relationships/slide" Target="/ppt/slides/slide1.xml" Id="rId2" /><Relationship Type="http://schemas.openxmlformats.org/officeDocument/2006/relationships/notesMaster" Target="/ppt/notesMasters/notesMaster1.xml" Id="rId16" /><Relationship Type="http://schemas.openxmlformats.org/officeDocument/2006/relationships/font" Target="/ppt/fonts/font4.fntdata" Id="rId20" /><Relationship Type="http://customschemas.google.com/relationships/presentationmetadata" Target="/ppt/metadata" Id="rId29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0.xml" Id="rId11" /><Relationship Type="http://schemas.openxmlformats.org/officeDocument/2006/relationships/font" Target="/ppt/fonts/font8.fntdata" Id="rId24" /><Relationship Type="http://schemas.openxmlformats.org/officeDocument/2006/relationships/theme" Target="/ppt/theme/theme1.xml" Id="rId32" /><Relationship Type="http://schemas.openxmlformats.org/officeDocument/2006/relationships/slide" Target="/ppt/slides/slide4.xml" Id="rId5" /><Relationship Type="http://schemas.openxmlformats.org/officeDocument/2006/relationships/slide" Target="/ppt/slides/slide14.xml" Id="rId15" /><Relationship Type="http://schemas.openxmlformats.org/officeDocument/2006/relationships/font" Target="/ppt/fonts/font7.fntdata" Id="rId23" /><Relationship Type="http://schemas.openxmlformats.org/officeDocument/2006/relationships/font" Target="/ppt/fonts/font12.fntdata" Id="rId28" /><Relationship Type="http://schemas.openxmlformats.org/officeDocument/2006/relationships/slide" Target="/ppt/slides/slide9.xml" Id="rId10" /><Relationship Type="http://schemas.openxmlformats.org/officeDocument/2006/relationships/font" Target="/ppt/fonts/font3.fntdata" Id="rId19" /><Relationship Type="http://schemas.openxmlformats.org/officeDocument/2006/relationships/viewProps" Target="/ppt/viewProps.xml" Id="rId31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Relationship Type="http://schemas.openxmlformats.org/officeDocument/2006/relationships/font" Target="/ppt/fonts/font6.fntdata" Id="rId22" /><Relationship Type="http://schemas.openxmlformats.org/officeDocument/2006/relationships/font" Target="/ppt/fonts/font11.fntdata" Id="rId27" /><Relationship Type="http://schemas.openxmlformats.org/officeDocument/2006/relationships/presProps" Target="/ppt/presProps.xml" Id="rId30" /><Relationship Type="http://schemas.openxmlformats.org/officeDocument/2006/relationships/slide" Target="/ppt/slides/slide7.xml" Id="rId8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991100" cy="32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524625" y="0"/>
            <a:ext cx="4991100" cy="32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/>
              <a:t>‹#›</a:t>
            </a:fld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6982608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Id2" /><Relationship Type="http://schemas.openxmlformats.org/officeDocument/2006/relationships/notesMaster" Target="/ppt/notesMasters/notesMaster1.xml" Id="rId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Id2" /><Relationship Type="http://schemas.openxmlformats.org/officeDocument/2006/relationships/notesMaster" Target="/ppt/notesMasters/notesMaster1.xml" Id="rId1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Id2" /><Relationship Type="http://schemas.openxmlformats.org/officeDocument/2006/relationships/notesMaster" Target="/ppt/notesMasters/notesMaster1.xml" Id="rId1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2.xml" Id="rId2" /><Relationship Type="http://schemas.openxmlformats.org/officeDocument/2006/relationships/notesMaster" Target="/ppt/notesMasters/notesMaster1.xml" Id="rId1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3.xml" Id="rId2" /><Relationship Type="http://schemas.openxmlformats.org/officeDocument/2006/relationships/notesMaster" Target="/ppt/notesMasters/notesMaster1.xml" Id="rId1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slide" Target="/ppt/slides/slide14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Id2" /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Id2" /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Id2" /><Relationship Type="http://schemas.openxmlformats.org/officeDocument/2006/relationships/notesMaster" Target="/ppt/notesMasters/notesMaster1.xml" Id="rId1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Id2" /><Relationship Type="http://schemas.openxmlformats.org/officeDocument/2006/relationships/notesMaster" Target="/ppt/notesMasters/notesMaster1.xml" Id="rId1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Id2" /><Relationship Type="http://schemas.openxmlformats.org/officeDocument/2006/relationships/notesMaster" Target="/ppt/notesMasters/notesMaster1.xml" Id="rId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Id2" /><Relationship Type="http://schemas.openxmlformats.org/officeDocument/2006/relationships/notesMaster" Target="/ppt/notesMasters/notesMaster1.xml" Id="rId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Id2" /><Relationship Type="http://schemas.openxmlformats.org/officeDocument/2006/relationships/notesMaster" Target="/ppt/notesMasters/notesMaster1.xml" Id="rId1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6350" y="811213"/>
            <a:ext cx="3886200" cy="218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1152525" y="3119438"/>
            <a:ext cx="9213850" cy="255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:notes"/>
          <p:cNvSpPr txBox="1">
            <a:spLocks noGrp="1"/>
          </p:cNvSpPr>
          <p:nvPr>
            <p:ph type="sldNum" idx="12"/>
          </p:nvPr>
        </p:nvSpPr>
        <p:spPr>
          <a:xfrm>
            <a:off x="6524625" y="6157913"/>
            <a:ext cx="4991100" cy="32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title"/>
          </p:nvPr>
        </p:nvSpPr>
        <p:spPr>
          <a:xfrm>
            <a:off x="1448899" y="1908193"/>
            <a:ext cx="2861945" cy="884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ftr" idx="11"/>
          </p:nvPr>
        </p:nvSpPr>
        <p:spPr>
          <a:xfrm>
            <a:off x="3918585" y="6029515"/>
            <a:ext cx="3688080" cy="32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576262" y="6029515"/>
            <a:ext cx="2650807" cy="32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10267398" y="5679319"/>
            <a:ext cx="192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lvl="0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100" lvl="1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38100" lvl="2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38100" lvl="3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8100" lvl="4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8100" lvl="5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8100" lvl="6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8100" lvl="7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8100" lvl="8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6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1448899" y="1908193"/>
            <a:ext cx="2861945" cy="884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576262" y="1491170"/>
            <a:ext cx="10372725" cy="427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ftr" idx="11"/>
          </p:nvPr>
        </p:nvSpPr>
        <p:spPr>
          <a:xfrm>
            <a:off x="3918585" y="6029515"/>
            <a:ext cx="3688080" cy="32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dt" idx="10"/>
          </p:nvPr>
        </p:nvSpPr>
        <p:spPr>
          <a:xfrm>
            <a:off x="576262" y="6029515"/>
            <a:ext cx="2650807" cy="32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10267398" y="5679319"/>
            <a:ext cx="192404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lvl="0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38100" lvl="1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38100" lvl="2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38100" lvl="3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8100" lvl="4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8100" lvl="5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8100" lvl="6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8100" lvl="7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38100" lvl="8" indent="0">
              <a:lnSpc>
                <a:spcPct val="107500"/>
              </a:lnSpc>
              <a:spcBef>
                <a:spcPts val="0"/>
              </a:spcBef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1.xml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10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6.jp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11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7.jp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12.xml" Id="rId2" /><Relationship Type="http://schemas.openxmlformats.org/officeDocument/2006/relationships/slideLayout" Target="/ppt/slideLayouts/slideLayout1.xml" Id="rId1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13.xml" Id="rId2" /><Relationship Type="http://schemas.openxmlformats.org/officeDocument/2006/relationships/slideLayout" Target="/ppt/slideLayouts/slideLayout1.xml" Id="rId1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14.xml" Id="rId2" /><Relationship Type="http://schemas.openxmlformats.org/officeDocument/2006/relationships/slideLayout" Target="/ppt/slideLayouts/slideLayout1.xml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2.png" Id="rId3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.png" Id="rId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3.xml" Id="rId2" /><Relationship Type="http://schemas.openxmlformats.org/officeDocument/2006/relationships/slideLayout" Target="/ppt/slideLayouts/slideLayout1.xml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3.jpg" Id="rId3" /><Relationship Type="http://schemas.openxmlformats.org/officeDocument/2006/relationships/notesSlide" Target="/ppt/notesSlides/notesSlide4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.png" Id="rId5" /><Relationship Type="http://schemas.openxmlformats.org/officeDocument/2006/relationships/image" Target="/ppt/media/image4.jpg" Id="rId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5.xml" Id="rId2" /><Relationship Type="http://schemas.openxmlformats.org/officeDocument/2006/relationships/slideLayout" Target="/ppt/slideLayouts/slideLayout1.xml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6.xml" Id="rId2" /><Relationship Type="http://schemas.openxmlformats.org/officeDocument/2006/relationships/slideLayout" Target="/ppt/slideLayouts/slideLayout1.xml" Id="rId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7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5.jp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8.xml" Id="rId2" /><Relationship Type="http://schemas.openxmlformats.org/officeDocument/2006/relationships/slideLayout" Target="/ppt/slideLayouts/slideLayout1.xml" Id="rId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1.png" Id="rId3" /><Relationship Type="http://schemas.openxmlformats.org/officeDocument/2006/relationships/notesSlide" Target="/ppt/notesSlides/notesSlide9.xml" Id="rId2" /><Relationship Type="http://schemas.openxmlformats.org/officeDocument/2006/relationships/slideLayout" Target="/ppt/slideLayouts/slideLayout1.xml" Id="rId1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title"/>
          </p:nvPr>
        </p:nvSpPr>
        <p:spPr>
          <a:xfrm>
            <a:off x="4362274" y="1980314"/>
            <a:ext cx="5784976" cy="287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 dirty="0" smtClean="0">
                <a:solidFill>
                  <a:srgbClr val="FF0000"/>
                </a:solidFill>
              </a:rPr>
              <a:t>Overview of model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 dirty="0" smtClean="0">
                <a:solidFill>
                  <a:srgbClr val="FF0000"/>
                </a:solidFill>
              </a:rPr>
              <a:t>of Patent Attorney Qualification in the EU</a:t>
            </a:r>
            <a:br>
              <a:rPr lang="en-GB" sz="3100" b="1" dirty="0" smtClean="0">
                <a:solidFill>
                  <a:srgbClr val="FF0000"/>
                </a:solidFill>
              </a:rPr>
            </a:br>
            <a:endParaRPr lang="en-GB" sz="3100" b="1" dirty="0">
              <a:solidFill>
                <a:srgbClr val="0070C0"/>
              </a:solidFill>
            </a:endParaRPr>
          </a:p>
        </p:txBody>
      </p:sp>
      <p:sp>
        <p:nvSpPr>
          <p:cNvPr id="49" name="Google Shape;49;p1"/>
          <p:cNvSpPr/>
          <p:nvPr/>
        </p:nvSpPr>
        <p:spPr>
          <a:xfrm>
            <a:off x="584083" y="2701943"/>
            <a:ext cx="618489" cy="1854200"/>
          </a:xfrm>
          <a:custGeom>
            <a:avLst/>
            <a:gdLst/>
            <a:ahLst/>
            <a:cxnLst/>
            <a:rect l="l" t="t" r="r" b="b"/>
            <a:pathLst>
              <a:path w="618489" h="1854200" extrusionOk="0">
                <a:moveTo>
                  <a:pt x="0" y="0"/>
                </a:moveTo>
                <a:lnTo>
                  <a:pt x="0" y="1236002"/>
                </a:lnTo>
                <a:lnTo>
                  <a:pt x="618007" y="1853996"/>
                </a:lnTo>
                <a:lnTo>
                  <a:pt x="618007" y="617994"/>
                </a:lnTo>
                <a:lnTo>
                  <a:pt x="0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1"/>
          <p:cNvSpPr/>
          <p:nvPr/>
        </p:nvSpPr>
        <p:spPr>
          <a:xfrm>
            <a:off x="5470206" y="-1"/>
            <a:ext cx="254635" cy="612140"/>
          </a:xfrm>
          <a:custGeom>
            <a:avLst/>
            <a:gdLst/>
            <a:ahLst/>
            <a:cxnLst/>
            <a:rect l="l" t="t" r="r" b="b"/>
            <a:pathLst>
              <a:path w="254635" h="612140" extrusionOk="0">
                <a:moveTo>
                  <a:pt x="254152" y="0"/>
                </a:moveTo>
                <a:lnTo>
                  <a:pt x="103695" y="0"/>
                </a:lnTo>
                <a:lnTo>
                  <a:pt x="0" y="103695"/>
                </a:lnTo>
                <a:lnTo>
                  <a:pt x="0" y="612000"/>
                </a:lnTo>
                <a:lnTo>
                  <a:pt x="254152" y="357847"/>
                </a:lnTo>
                <a:lnTo>
                  <a:pt x="254152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1"/>
          <p:cNvSpPr/>
          <p:nvPr/>
        </p:nvSpPr>
        <p:spPr>
          <a:xfrm>
            <a:off x="8803074" y="-1"/>
            <a:ext cx="852170" cy="1374775"/>
          </a:xfrm>
          <a:custGeom>
            <a:avLst/>
            <a:gdLst/>
            <a:ahLst/>
            <a:cxnLst/>
            <a:rect l="l" t="t" r="r" b="b"/>
            <a:pathLst>
              <a:path w="852170" h="1374775" extrusionOk="0">
                <a:moveTo>
                  <a:pt x="851750" y="0"/>
                </a:moveTo>
                <a:lnTo>
                  <a:pt x="0" y="0"/>
                </a:lnTo>
                <a:lnTo>
                  <a:pt x="0" y="1374457"/>
                </a:lnTo>
                <a:lnTo>
                  <a:pt x="851750" y="522706"/>
                </a:lnTo>
                <a:lnTo>
                  <a:pt x="851750" y="0"/>
                </a:lnTo>
                <a:close/>
              </a:path>
            </a:pathLst>
          </a:custGeom>
          <a:solidFill>
            <a:srgbClr val="B1B1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1"/>
          <p:cNvSpPr/>
          <p:nvPr/>
        </p:nvSpPr>
        <p:spPr>
          <a:xfrm>
            <a:off x="9905098" y="3962064"/>
            <a:ext cx="681990" cy="227329"/>
          </a:xfrm>
          <a:custGeom>
            <a:avLst/>
            <a:gdLst/>
            <a:ahLst/>
            <a:cxnLst/>
            <a:rect l="l" t="t" r="r" b="b"/>
            <a:pathLst>
              <a:path w="681990" h="227329" extrusionOk="0">
                <a:moveTo>
                  <a:pt x="454596" y="0"/>
                </a:moveTo>
                <a:lnTo>
                  <a:pt x="0" y="0"/>
                </a:lnTo>
                <a:lnTo>
                  <a:pt x="227304" y="227291"/>
                </a:lnTo>
                <a:lnTo>
                  <a:pt x="681888" y="227291"/>
                </a:lnTo>
                <a:lnTo>
                  <a:pt x="454596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1"/>
          <p:cNvSpPr/>
          <p:nvPr/>
        </p:nvSpPr>
        <p:spPr>
          <a:xfrm>
            <a:off x="665999" y="5522393"/>
            <a:ext cx="227329" cy="681990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1"/>
          <p:cNvSpPr/>
          <p:nvPr/>
        </p:nvSpPr>
        <p:spPr>
          <a:xfrm>
            <a:off x="595513" y="638670"/>
            <a:ext cx="368300" cy="123189"/>
          </a:xfrm>
          <a:custGeom>
            <a:avLst/>
            <a:gdLst/>
            <a:ahLst/>
            <a:cxnLst/>
            <a:rect l="l" t="t" r="r" b="b"/>
            <a:pathLst>
              <a:path w="368300" h="123190" extrusionOk="0">
                <a:moveTo>
                  <a:pt x="245478" y="0"/>
                </a:moveTo>
                <a:lnTo>
                  <a:pt x="0" y="0"/>
                </a:lnTo>
                <a:lnTo>
                  <a:pt x="122745" y="122745"/>
                </a:lnTo>
                <a:lnTo>
                  <a:pt x="368223" y="122745"/>
                </a:lnTo>
                <a:lnTo>
                  <a:pt x="245478" y="0"/>
                </a:lnTo>
                <a:close/>
              </a:path>
            </a:pathLst>
          </a:custGeom>
          <a:solidFill>
            <a:srgbClr val="E1E1E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1"/>
          <p:cNvSpPr/>
          <p:nvPr/>
        </p:nvSpPr>
        <p:spPr>
          <a:xfrm>
            <a:off x="4913996" y="6223635"/>
            <a:ext cx="2106295" cy="294640"/>
          </a:xfrm>
          <a:custGeom>
            <a:avLst/>
            <a:gdLst/>
            <a:ahLst/>
            <a:cxnLst/>
            <a:rect l="l" t="t" r="r" b="b"/>
            <a:pathLst>
              <a:path w="2106295" h="294639" extrusionOk="0">
                <a:moveTo>
                  <a:pt x="1811997" y="0"/>
                </a:moveTo>
                <a:lnTo>
                  <a:pt x="0" y="0"/>
                </a:lnTo>
                <a:lnTo>
                  <a:pt x="294005" y="294017"/>
                </a:lnTo>
                <a:lnTo>
                  <a:pt x="2106015" y="294017"/>
                </a:lnTo>
                <a:lnTo>
                  <a:pt x="1811997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1"/>
          <p:cNvSpPr txBox="1"/>
          <p:nvPr/>
        </p:nvSpPr>
        <p:spPr>
          <a:xfrm>
            <a:off x="7283450" y="5635088"/>
            <a:ext cx="2863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27 </a:t>
            </a:r>
            <a:r>
              <a:rPr lang="pl-PL" dirty="0" err="1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November</a:t>
            </a:r>
            <a:r>
              <a:rPr lang="pl-PL" dirty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2024</a:t>
            </a:r>
            <a:endParaRPr sz="2400" b="0" i="0" dirty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7283450" y="5268834"/>
            <a:ext cx="5216257" cy="50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i="0" dirty="0">
                <a:solidFill>
                  <a:srgbClr val="231F20"/>
                </a:solidFill>
                <a:latin typeface="Lato Light"/>
                <a:ea typeface="Lato Light"/>
                <a:cs typeface="Lato Light"/>
                <a:sym typeface="Lato Light"/>
              </a:rPr>
              <a:t>Aleksandra Heromińska</a:t>
            </a:r>
            <a:endParaRPr sz="1600" b="1" i="0" dirty="0">
              <a:solidFill>
                <a:srgbClr val="231F2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dirty="0">
              <a:solidFill>
                <a:srgbClr val="231F2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674262C-A3A6-4DAF-E13D-9F7816C78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5" y="-296138"/>
            <a:ext cx="2850628" cy="28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/>
          <p:nvPr/>
        </p:nvSpPr>
        <p:spPr>
          <a:xfrm rot="5400000">
            <a:off x="322425" y="2078665"/>
            <a:ext cx="223770" cy="709104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79" name="Google Shape;179;p9"/>
          <p:cNvSpPr/>
          <p:nvPr/>
        </p:nvSpPr>
        <p:spPr>
          <a:xfrm>
            <a:off x="673459" y="4690508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81" name="Google Shape;181;p9"/>
          <p:cNvSpPr/>
          <p:nvPr/>
        </p:nvSpPr>
        <p:spPr>
          <a:xfrm rot="-5400000">
            <a:off x="9760016" y="104999"/>
            <a:ext cx="571735" cy="1754417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82" name="Google Shape;182;p9"/>
          <p:cNvSpPr/>
          <p:nvPr/>
        </p:nvSpPr>
        <p:spPr>
          <a:xfrm>
            <a:off x="10335947" y="5412761"/>
            <a:ext cx="270531" cy="571270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788271" y="1749755"/>
            <a:ext cx="6417051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>					</a:t>
            </a:r>
            <a:br>
              <a:rPr lang="pl-PL" b="1" dirty="0"/>
            </a:br>
            <a:r>
              <a:rPr lang="pl-PL" b="1" dirty="0" err="1"/>
              <a:t>Certification</a:t>
            </a:r>
            <a:r>
              <a:rPr lang="pl-PL" b="1" dirty="0"/>
              <a:t> and </a:t>
            </a:r>
            <a:r>
              <a:rPr lang="pl-PL" b="1" dirty="0" err="1"/>
              <a:t>qualifying</a:t>
            </a:r>
            <a:r>
              <a:rPr lang="pl-PL" b="1" dirty="0"/>
              <a:t> </a:t>
            </a:r>
            <a:br>
              <a:rPr lang="pl-PL" b="1" dirty="0"/>
            </a:br>
            <a:r>
              <a:rPr lang="pl-PL" b="1" dirty="0" err="1"/>
              <a:t>examination</a:t>
            </a:r>
            <a:r>
              <a:rPr lang="pl-PL" b="1" dirty="0"/>
              <a:t> </a:t>
            </a:r>
            <a:r>
              <a:rPr lang="pl-PL" b="1" dirty="0" err="1" smtClean="0"/>
              <a:t>process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dirty="0"/>
          </a:p>
        </p:txBody>
      </p:sp>
      <p:sp>
        <p:nvSpPr>
          <p:cNvPr id="184" name="Google Shape;184;p9"/>
          <p:cNvSpPr txBox="1">
            <a:spLocks noGrp="1"/>
          </p:cNvSpPr>
          <p:nvPr>
            <p:ph type="sldNum" idx="12"/>
          </p:nvPr>
        </p:nvSpPr>
        <p:spPr>
          <a:xfrm>
            <a:off x="10392913" y="5614975"/>
            <a:ext cx="78300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9</a:t>
            </a:r>
            <a:endParaRPr dirty="0"/>
          </a:p>
        </p:txBody>
      </p:sp>
      <p:sp>
        <p:nvSpPr>
          <p:cNvPr id="185" name="Google Shape;185;p9"/>
          <p:cNvSpPr txBox="1"/>
          <p:nvPr/>
        </p:nvSpPr>
        <p:spPr>
          <a:xfrm>
            <a:off x="240477" y="3018191"/>
            <a:ext cx="6829581" cy="277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200"/>
              <a:buFont typeface="Lato"/>
              <a:buChar char="❖"/>
            </a:pPr>
            <a:endParaRPr lang="pl-PL" sz="1800" dirty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defines</a:t>
            </a:r>
            <a:r>
              <a:rPr lang="en-GB" sz="1800" b="1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conditions regarding the certification process, the final exam and entry on the official </a:t>
            </a:r>
            <a:r>
              <a:rPr lang="pl-PL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list of </a:t>
            </a: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Patent Attorneys after obtaining the required qualifications; duration of the certification process; who covers the costs, who can </a:t>
            </a: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participate</a:t>
            </a: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and how it is conducted</a:t>
            </a:r>
          </a:p>
          <a:p>
            <a:pPr marL="88900" lvl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200"/>
            </a:pPr>
            <a:r>
              <a:rPr lang="pl-PL" sz="2200" dirty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pl-PL" sz="2200" dirty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</a:b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40846EE-C628-B44D-AA3F-3A07AF52B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6" y="-66010"/>
            <a:ext cx="1978281" cy="19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323" y="0"/>
            <a:ext cx="4313577" cy="64833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/>
          <p:nvPr/>
        </p:nvSpPr>
        <p:spPr>
          <a:xfrm rot="5400000">
            <a:off x="452650" y="1710315"/>
            <a:ext cx="223770" cy="709104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10"/>
          <p:cNvSpPr/>
          <p:nvPr/>
        </p:nvSpPr>
        <p:spPr>
          <a:xfrm>
            <a:off x="580534" y="4492783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0"/>
          <p:cNvSpPr/>
          <p:nvPr/>
        </p:nvSpPr>
        <p:spPr>
          <a:xfrm rot="-5400000">
            <a:off x="9794194" y="-26650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0"/>
          <p:cNvSpPr/>
          <p:nvPr/>
        </p:nvSpPr>
        <p:spPr>
          <a:xfrm>
            <a:off x="10205828" y="5495288"/>
            <a:ext cx="315546" cy="571270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0"/>
          <p:cNvSpPr txBox="1">
            <a:spLocks noGrp="1"/>
          </p:cNvSpPr>
          <p:nvPr>
            <p:ph type="title"/>
          </p:nvPr>
        </p:nvSpPr>
        <p:spPr>
          <a:xfrm>
            <a:off x="419450" y="1530912"/>
            <a:ext cx="635046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Patent </a:t>
            </a:r>
            <a:r>
              <a:rPr lang="pl-PL" b="1" dirty="0" err="1"/>
              <a:t>Attorneys</a:t>
            </a:r>
            <a:r>
              <a:rPr lang="pl-PL" b="1" dirty="0"/>
              <a:t>' </a:t>
            </a:r>
            <a:r>
              <a:rPr lang="pl-PL" b="1" dirty="0" err="1"/>
              <a:t>Self-Government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 </a:t>
            </a:r>
            <a:endParaRPr dirty="0"/>
          </a:p>
        </p:txBody>
      </p:sp>
      <p:sp>
        <p:nvSpPr>
          <p:cNvPr id="197" name="Google Shape;197;p10"/>
          <p:cNvSpPr txBox="1">
            <a:spLocks noGrp="1"/>
          </p:cNvSpPr>
          <p:nvPr>
            <p:ph type="sldNum" idx="12"/>
          </p:nvPr>
        </p:nvSpPr>
        <p:spPr>
          <a:xfrm>
            <a:off x="10234693" y="5664577"/>
            <a:ext cx="315546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10</a:t>
            </a:r>
            <a:endParaRPr dirty="0"/>
          </a:p>
        </p:txBody>
      </p:sp>
      <p:sp>
        <p:nvSpPr>
          <p:cNvPr id="198" name="Google Shape;198;p10"/>
          <p:cNvSpPr txBox="1"/>
          <p:nvPr/>
        </p:nvSpPr>
        <p:spPr>
          <a:xfrm>
            <a:off x="919087" y="2873353"/>
            <a:ext cx="6051055" cy="286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Wingdings" panose="05000000000000000000" pitchFamily="2" charset="2"/>
              <a:buChar char="§"/>
            </a:pPr>
            <a:r>
              <a:rPr lang="pl-PL" sz="1800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Executive</a:t>
            </a:r>
            <a:r>
              <a:rPr lang="pl-PL" sz="18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pl-PL" sz="1800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disciplinary</a:t>
            </a:r>
            <a:r>
              <a:rPr lang="pl-PL" sz="18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1800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bodies</a:t>
            </a:r>
            <a:endParaRPr lang="pl-PL" sz="180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  <a:p>
            <a:pPr marL="374650" lvl="0" indent="-28575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200"/>
              <a:buFont typeface="Wingdings" panose="05000000000000000000" pitchFamily="2" charset="2"/>
              <a:buChar char="§"/>
            </a:pPr>
            <a:endParaRPr sz="18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sz="2200" dirty="0" smtClean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/>
            <a:endParaRPr lang="pl-PL" sz="2200" i="1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/>
            <a:endParaRPr lang="pl-PL" sz="2200" i="1" dirty="0" smtClean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/>
            <a:endParaRPr lang="pl-PL" sz="2200" i="1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/>
            <a:r>
              <a:rPr lang="pl-PL" i="1" dirty="0" smtClean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-US" i="1" dirty="0" smtClean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outlines </a:t>
            </a:r>
            <a:r>
              <a:rPr lang="en-US" i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the basic principles of the exam through which you obtain the </a:t>
            </a:r>
            <a:r>
              <a:rPr lang="en-US" i="1" dirty="0" smtClean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right </a:t>
            </a:r>
            <a:r>
              <a:rPr lang="en-US" i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to practice the </a:t>
            </a:r>
            <a:r>
              <a:rPr lang="en-US" i="1" dirty="0" smtClean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profession</a:t>
            </a:r>
            <a:r>
              <a:rPr lang="pl-PL" i="1" dirty="0" smtClean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lang="pl-PL" i="1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D19C852-A92D-211E-C6BF-E49D1A47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6" y="-66010"/>
            <a:ext cx="1978281" cy="19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55" t="-196" r="35488" b="196"/>
          <a:stretch/>
        </p:blipFill>
        <p:spPr>
          <a:xfrm>
            <a:off x="6530196" y="0"/>
            <a:ext cx="5054710" cy="64833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/>
          <p:nvPr/>
        </p:nvSpPr>
        <p:spPr>
          <a:xfrm>
            <a:off x="482759" y="4572008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5400000">
            <a:off x="588075" y="1574890"/>
            <a:ext cx="223770" cy="709104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-5400000">
            <a:off x="9517844" y="-109125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>
            <a:off x="10267413" y="5501400"/>
            <a:ext cx="298775" cy="571270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 txBox="1">
            <a:spLocks noGrp="1"/>
          </p:cNvSpPr>
          <p:nvPr>
            <p:ph type="title"/>
          </p:nvPr>
        </p:nvSpPr>
        <p:spPr>
          <a:xfrm>
            <a:off x="1153250" y="1648123"/>
            <a:ext cx="92124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 err="1"/>
              <a:t>Disciplinary</a:t>
            </a:r>
            <a:r>
              <a:rPr lang="pl-PL" b="1" dirty="0"/>
              <a:t> </a:t>
            </a:r>
            <a:r>
              <a:rPr lang="pl-PL" b="1" dirty="0" err="1"/>
              <a:t>responsibility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2000" dirty="0"/>
              <a:t/>
            </a:r>
            <a:br>
              <a:rPr lang="pl-PL" sz="2000" dirty="0"/>
            </a:br>
            <a:endParaRPr sz="2000" dirty="0"/>
          </a:p>
        </p:txBody>
      </p:sp>
      <p:sp>
        <p:nvSpPr>
          <p:cNvPr id="210" name="Google Shape;210;p11"/>
          <p:cNvSpPr txBox="1">
            <a:spLocks noGrp="1"/>
          </p:cNvSpPr>
          <p:nvPr>
            <p:ph type="sldNum" idx="12"/>
          </p:nvPr>
        </p:nvSpPr>
        <p:spPr>
          <a:xfrm>
            <a:off x="10267401" y="5679325"/>
            <a:ext cx="298800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endParaRPr dirty="0"/>
          </a:p>
        </p:txBody>
      </p:sp>
      <p:sp>
        <p:nvSpPr>
          <p:cNvPr id="211" name="Google Shape;211;p11"/>
          <p:cNvSpPr txBox="1"/>
          <p:nvPr/>
        </p:nvSpPr>
        <p:spPr>
          <a:xfrm>
            <a:off x="1480288" y="2839806"/>
            <a:ext cx="8984100" cy="2095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Patent Attorneys and trainees are subject to disciplinary liability for culpable and improper performance of the profession of Patent Attorney and other duties set forth in the aforementioned law</a:t>
            </a: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They shall be liable for acts contrary to their oath of office or to the rules of ethics of a Patent Attorney</a:t>
            </a:r>
            <a:endParaRPr lang="en-GB" sz="1800" dirty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56D707D-67F9-2538-6040-B3699E7E6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6" y="-66010"/>
            <a:ext cx="1978281" cy="19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/>
          <p:nvPr/>
        </p:nvSpPr>
        <p:spPr>
          <a:xfrm>
            <a:off x="482759" y="4572008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5400000">
            <a:off x="588075" y="1574890"/>
            <a:ext cx="223770" cy="709104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-5400000">
            <a:off x="9517844" y="-109125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>
            <a:off x="10267413" y="5501400"/>
            <a:ext cx="298775" cy="571270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 txBox="1">
            <a:spLocks noGrp="1"/>
          </p:cNvSpPr>
          <p:nvPr>
            <p:ph type="title"/>
          </p:nvPr>
        </p:nvSpPr>
        <p:spPr>
          <a:xfrm>
            <a:off x="1055001" y="1705398"/>
            <a:ext cx="921240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GB" b="1" dirty="0" smtClean="0"/>
              <a:t>Other supplementary internal and external</a:t>
            </a:r>
            <a:br>
              <a:rPr lang="en-GB" b="1" dirty="0" smtClean="0"/>
            </a:br>
            <a:r>
              <a:rPr lang="en-GB" b="1" dirty="0" smtClean="0"/>
              <a:t> regulations concerning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/>
            </a:r>
            <a:br>
              <a:rPr lang="pl-PL" sz="1800" dirty="0"/>
            </a:br>
            <a:endParaRPr sz="1800" dirty="0">
              <a:solidFill>
                <a:srgbClr val="0070C0"/>
              </a:solidFill>
            </a:endParaRPr>
          </a:p>
        </p:txBody>
      </p:sp>
      <p:sp>
        <p:nvSpPr>
          <p:cNvPr id="210" name="Google Shape;210;p11"/>
          <p:cNvSpPr txBox="1">
            <a:spLocks noGrp="1"/>
          </p:cNvSpPr>
          <p:nvPr>
            <p:ph type="sldNum" idx="12"/>
          </p:nvPr>
        </p:nvSpPr>
        <p:spPr>
          <a:xfrm>
            <a:off x="10267401" y="5679325"/>
            <a:ext cx="298800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12</a:t>
            </a:r>
            <a:endParaRPr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7F38CEF-00C9-F063-EBF9-DD3DDBB01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6" y="-66010"/>
            <a:ext cx="1978281" cy="19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6B24CA1F-DD25-9369-B185-B16A846DFF25}"/>
              </a:ext>
            </a:extLst>
          </p:cNvPr>
          <p:cNvSpPr txBox="1"/>
          <p:nvPr/>
        </p:nvSpPr>
        <p:spPr>
          <a:xfrm>
            <a:off x="2213666" y="2868691"/>
            <a:ext cx="795557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fees for legal actions of Patent Attorneys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fees for conducting a competitive examination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fees for conducting a final qualifying examination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rules </a:t>
            </a:r>
            <a:r>
              <a:rPr kumimoji="0" lang="pl-P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governing</a:t>
            </a: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the</a:t>
            </a:r>
            <a:r>
              <a:rPr kumimoji="0" lang="pl-PL" sz="1800" b="0" i="0" u="none" strike="noStrike" kern="0" cap="none" spc="0" normalizeH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disciplinary proceedings against Patent Attorneys and trainees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01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>
            <a:off x="1889998" y="1943996"/>
            <a:ext cx="618490" cy="1854200"/>
          </a:xfrm>
          <a:custGeom>
            <a:avLst/>
            <a:gdLst/>
            <a:ahLst/>
            <a:cxnLst/>
            <a:rect l="l" t="t" r="r" b="b"/>
            <a:pathLst>
              <a:path w="618489" h="1854200" extrusionOk="0">
                <a:moveTo>
                  <a:pt x="0" y="0"/>
                </a:moveTo>
                <a:lnTo>
                  <a:pt x="0" y="1236002"/>
                </a:lnTo>
                <a:lnTo>
                  <a:pt x="618007" y="1853996"/>
                </a:lnTo>
                <a:lnTo>
                  <a:pt x="618007" y="617994"/>
                </a:lnTo>
                <a:lnTo>
                  <a:pt x="0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2"/>
          <p:cNvSpPr/>
          <p:nvPr/>
        </p:nvSpPr>
        <p:spPr>
          <a:xfrm>
            <a:off x="5470206" y="-1"/>
            <a:ext cx="254635" cy="612140"/>
          </a:xfrm>
          <a:custGeom>
            <a:avLst/>
            <a:gdLst/>
            <a:ahLst/>
            <a:cxnLst/>
            <a:rect l="l" t="t" r="r" b="b"/>
            <a:pathLst>
              <a:path w="254635" h="612140" extrusionOk="0">
                <a:moveTo>
                  <a:pt x="254152" y="0"/>
                </a:moveTo>
                <a:lnTo>
                  <a:pt x="103695" y="0"/>
                </a:lnTo>
                <a:lnTo>
                  <a:pt x="0" y="103695"/>
                </a:lnTo>
                <a:lnTo>
                  <a:pt x="0" y="612000"/>
                </a:lnTo>
                <a:lnTo>
                  <a:pt x="254152" y="357847"/>
                </a:lnTo>
                <a:lnTo>
                  <a:pt x="254152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2"/>
          <p:cNvSpPr/>
          <p:nvPr/>
        </p:nvSpPr>
        <p:spPr>
          <a:xfrm>
            <a:off x="8853849" y="-1"/>
            <a:ext cx="852169" cy="1374775"/>
          </a:xfrm>
          <a:custGeom>
            <a:avLst/>
            <a:gdLst/>
            <a:ahLst/>
            <a:cxnLst/>
            <a:rect l="l" t="t" r="r" b="b"/>
            <a:pathLst>
              <a:path w="852170" h="1374775" extrusionOk="0">
                <a:moveTo>
                  <a:pt x="851750" y="0"/>
                </a:moveTo>
                <a:lnTo>
                  <a:pt x="0" y="0"/>
                </a:lnTo>
                <a:lnTo>
                  <a:pt x="0" y="1374457"/>
                </a:lnTo>
                <a:lnTo>
                  <a:pt x="851750" y="522706"/>
                </a:lnTo>
                <a:lnTo>
                  <a:pt x="851750" y="0"/>
                </a:lnTo>
                <a:close/>
              </a:path>
            </a:pathLst>
          </a:custGeom>
          <a:solidFill>
            <a:srgbClr val="B1B1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2"/>
          <p:cNvSpPr/>
          <p:nvPr/>
        </p:nvSpPr>
        <p:spPr>
          <a:xfrm>
            <a:off x="9706018" y="4460875"/>
            <a:ext cx="681990" cy="227329"/>
          </a:xfrm>
          <a:custGeom>
            <a:avLst/>
            <a:gdLst/>
            <a:ahLst/>
            <a:cxnLst/>
            <a:rect l="l" t="t" r="r" b="b"/>
            <a:pathLst>
              <a:path w="681990" h="227329" extrusionOk="0">
                <a:moveTo>
                  <a:pt x="454596" y="0"/>
                </a:moveTo>
                <a:lnTo>
                  <a:pt x="0" y="0"/>
                </a:lnTo>
                <a:lnTo>
                  <a:pt x="227304" y="227291"/>
                </a:lnTo>
                <a:lnTo>
                  <a:pt x="681888" y="227291"/>
                </a:lnTo>
                <a:lnTo>
                  <a:pt x="454596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2"/>
          <p:cNvSpPr/>
          <p:nvPr/>
        </p:nvSpPr>
        <p:spPr>
          <a:xfrm>
            <a:off x="665999" y="5522393"/>
            <a:ext cx="227329" cy="681990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2"/>
          <p:cNvSpPr/>
          <p:nvPr/>
        </p:nvSpPr>
        <p:spPr>
          <a:xfrm>
            <a:off x="1085394" y="842392"/>
            <a:ext cx="368300" cy="123189"/>
          </a:xfrm>
          <a:custGeom>
            <a:avLst/>
            <a:gdLst/>
            <a:ahLst/>
            <a:cxnLst/>
            <a:rect l="l" t="t" r="r" b="b"/>
            <a:pathLst>
              <a:path w="368300" h="123190" extrusionOk="0">
                <a:moveTo>
                  <a:pt x="245478" y="0"/>
                </a:moveTo>
                <a:lnTo>
                  <a:pt x="0" y="0"/>
                </a:lnTo>
                <a:lnTo>
                  <a:pt x="122745" y="122745"/>
                </a:lnTo>
                <a:lnTo>
                  <a:pt x="368223" y="122745"/>
                </a:lnTo>
                <a:lnTo>
                  <a:pt x="245478" y="0"/>
                </a:lnTo>
                <a:close/>
              </a:path>
            </a:pathLst>
          </a:custGeom>
          <a:solidFill>
            <a:srgbClr val="E1E1E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2"/>
          <p:cNvSpPr/>
          <p:nvPr/>
        </p:nvSpPr>
        <p:spPr>
          <a:xfrm>
            <a:off x="4913996" y="6185983"/>
            <a:ext cx="2106295" cy="294640"/>
          </a:xfrm>
          <a:custGeom>
            <a:avLst/>
            <a:gdLst/>
            <a:ahLst/>
            <a:cxnLst/>
            <a:rect l="l" t="t" r="r" b="b"/>
            <a:pathLst>
              <a:path w="2106295" h="294639" extrusionOk="0">
                <a:moveTo>
                  <a:pt x="1811997" y="0"/>
                </a:moveTo>
                <a:lnTo>
                  <a:pt x="0" y="0"/>
                </a:lnTo>
                <a:lnTo>
                  <a:pt x="294005" y="294017"/>
                </a:lnTo>
                <a:lnTo>
                  <a:pt x="2106015" y="294017"/>
                </a:lnTo>
                <a:lnTo>
                  <a:pt x="1811997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2"/>
          <p:cNvSpPr txBox="1"/>
          <p:nvPr/>
        </p:nvSpPr>
        <p:spPr>
          <a:xfrm>
            <a:off x="3278750" y="3124435"/>
            <a:ext cx="63087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dirty="0" err="1">
                <a:latin typeface="Lato Light"/>
                <a:ea typeface="Lato Light"/>
                <a:cs typeface="Lato Light"/>
                <a:sym typeface="Lato Light"/>
              </a:rPr>
              <a:t>Thank</a:t>
            </a:r>
            <a:r>
              <a:rPr lang="pl-PL" sz="3200" b="1" dirty="0"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pl-PL" sz="3200" b="1" dirty="0" err="1">
                <a:latin typeface="Lato Light"/>
                <a:ea typeface="Lato Light"/>
                <a:cs typeface="Lato Light"/>
                <a:sym typeface="Lato Light"/>
              </a:rPr>
              <a:t>you</a:t>
            </a:r>
            <a:r>
              <a:rPr lang="pl-PL" sz="3200" b="1" dirty="0">
                <a:latin typeface="Lato Light"/>
                <a:ea typeface="Lato Light"/>
                <a:cs typeface="Lato Light"/>
                <a:sym typeface="Lato Light"/>
              </a:rPr>
              <a:t> for </a:t>
            </a:r>
            <a:r>
              <a:rPr lang="pl-PL" sz="3200" b="1" dirty="0" err="1">
                <a:latin typeface="Lato Light"/>
                <a:ea typeface="Lato Light"/>
                <a:cs typeface="Lato Light"/>
                <a:sym typeface="Lato Light"/>
              </a:rPr>
              <a:t>your</a:t>
            </a:r>
            <a:r>
              <a:rPr lang="pl-PL" sz="3200" b="1" dirty="0"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pl-PL" sz="3200" b="1" dirty="0" err="1">
                <a:latin typeface="Lato Light"/>
                <a:ea typeface="Lato Light"/>
                <a:cs typeface="Lato Light"/>
                <a:sym typeface="Lato Light"/>
              </a:rPr>
              <a:t>attention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latin typeface="Lato Light"/>
                <a:ea typeface="Lato Light"/>
                <a:cs typeface="Lato Light"/>
                <a:sym typeface="Lato Light"/>
              </a:rPr>
              <a:t>	</a:t>
            </a:r>
            <a:endParaRPr sz="1800"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5" name="Google Shape;225;p12"/>
          <p:cNvSpPr txBox="1"/>
          <p:nvPr/>
        </p:nvSpPr>
        <p:spPr>
          <a:xfrm>
            <a:off x="4802820" y="5522393"/>
            <a:ext cx="7696888" cy="5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231F20"/>
                </a:solidFill>
                <a:latin typeface="Lato Light"/>
                <a:ea typeface="Lato Light"/>
                <a:cs typeface="Lato Light"/>
                <a:sym typeface="Lato Light"/>
              </a:rPr>
              <a:t>     </a:t>
            </a:r>
            <a:r>
              <a:rPr lang="pl-PL" sz="1800" b="1" i="0" dirty="0">
                <a:solidFill>
                  <a:srgbClr val="231F20"/>
                </a:solidFill>
                <a:latin typeface="Lato Light"/>
                <a:ea typeface="Lato Light"/>
                <a:cs typeface="Lato Light"/>
                <a:sym typeface="Lato Light"/>
              </a:rPr>
              <a:t>Aleksandra Heromińska</a:t>
            </a:r>
            <a:endParaRPr sz="1800" b="1" i="0" dirty="0">
              <a:solidFill>
                <a:srgbClr val="231F2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/>
            <a:r>
              <a:rPr lang="pl-PL" dirty="0">
                <a:latin typeface="Lato Light"/>
                <a:ea typeface="Lato Light"/>
                <a:cs typeface="Lato Light"/>
                <a:sym typeface="Lato Light"/>
              </a:rPr>
              <a:t>Aleksandra.herominska@uprp.gov.pl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24946C60-3F10-BDDD-3280-8CF97888A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396" y="1212027"/>
            <a:ext cx="2527127" cy="252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title"/>
          </p:nvPr>
        </p:nvSpPr>
        <p:spPr>
          <a:xfrm>
            <a:off x="629256" y="2201828"/>
            <a:ext cx="4882545" cy="329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 smtClean="0"/>
              <a:t>Act of 11 April 20</a:t>
            </a:r>
            <a:r>
              <a:rPr lang="pl-PL" b="1" dirty="0" smtClean="0"/>
              <a:t>0</a:t>
            </a:r>
            <a:r>
              <a:rPr lang="en-GB" b="1" dirty="0" smtClean="0"/>
              <a:t>1 </a:t>
            </a:r>
            <a:br>
              <a:rPr lang="en-GB" b="1" dirty="0" smtClean="0"/>
            </a:br>
            <a:r>
              <a:rPr lang="en-GB" b="1" dirty="0" smtClean="0"/>
              <a:t>on Patent Attorneys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en-GB" sz="3200" i="1" dirty="0" smtClean="0"/>
              <a:t/>
            </a:r>
            <a:br>
              <a:rPr lang="en-GB" sz="3200" i="1" dirty="0" smtClean="0"/>
            </a:br>
            <a:r>
              <a:rPr lang="en-GB" sz="1800" dirty="0" smtClean="0"/>
              <a:t>The main legal Act that regulates the rules and qualification process for obtaining the Patent Attorney certification in the Republic of Poland</a:t>
            </a:r>
            <a:endParaRPr lang="en-GB" sz="1800" b="1" dirty="0"/>
          </a:p>
        </p:txBody>
      </p:sp>
      <p:sp>
        <p:nvSpPr>
          <p:cNvPr id="49" name="Google Shape;49;p1"/>
          <p:cNvSpPr/>
          <p:nvPr/>
        </p:nvSpPr>
        <p:spPr>
          <a:xfrm>
            <a:off x="112585" y="965581"/>
            <a:ext cx="618489" cy="1854200"/>
          </a:xfrm>
          <a:custGeom>
            <a:avLst/>
            <a:gdLst/>
            <a:ahLst/>
            <a:cxnLst/>
            <a:rect l="l" t="t" r="r" b="b"/>
            <a:pathLst>
              <a:path w="618489" h="1854200" extrusionOk="0">
                <a:moveTo>
                  <a:pt x="0" y="0"/>
                </a:moveTo>
                <a:lnTo>
                  <a:pt x="0" y="1236002"/>
                </a:lnTo>
                <a:lnTo>
                  <a:pt x="618007" y="1853996"/>
                </a:lnTo>
                <a:lnTo>
                  <a:pt x="618007" y="617994"/>
                </a:lnTo>
                <a:lnTo>
                  <a:pt x="0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1"/>
          <p:cNvSpPr/>
          <p:nvPr/>
        </p:nvSpPr>
        <p:spPr>
          <a:xfrm>
            <a:off x="5470206" y="-1"/>
            <a:ext cx="254635" cy="612140"/>
          </a:xfrm>
          <a:custGeom>
            <a:avLst/>
            <a:gdLst/>
            <a:ahLst/>
            <a:cxnLst/>
            <a:rect l="l" t="t" r="r" b="b"/>
            <a:pathLst>
              <a:path w="254635" h="612140" extrusionOk="0">
                <a:moveTo>
                  <a:pt x="254152" y="0"/>
                </a:moveTo>
                <a:lnTo>
                  <a:pt x="103695" y="0"/>
                </a:lnTo>
                <a:lnTo>
                  <a:pt x="0" y="103695"/>
                </a:lnTo>
                <a:lnTo>
                  <a:pt x="0" y="612000"/>
                </a:lnTo>
                <a:lnTo>
                  <a:pt x="254152" y="357847"/>
                </a:lnTo>
                <a:lnTo>
                  <a:pt x="254152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1"/>
          <p:cNvSpPr/>
          <p:nvPr/>
        </p:nvSpPr>
        <p:spPr>
          <a:xfrm>
            <a:off x="8803074" y="-1"/>
            <a:ext cx="852170" cy="1374775"/>
          </a:xfrm>
          <a:custGeom>
            <a:avLst/>
            <a:gdLst/>
            <a:ahLst/>
            <a:cxnLst/>
            <a:rect l="l" t="t" r="r" b="b"/>
            <a:pathLst>
              <a:path w="852170" h="1374775" extrusionOk="0">
                <a:moveTo>
                  <a:pt x="851750" y="0"/>
                </a:moveTo>
                <a:lnTo>
                  <a:pt x="0" y="0"/>
                </a:lnTo>
                <a:lnTo>
                  <a:pt x="0" y="1374457"/>
                </a:lnTo>
                <a:lnTo>
                  <a:pt x="851750" y="522706"/>
                </a:lnTo>
                <a:lnTo>
                  <a:pt x="851750" y="0"/>
                </a:lnTo>
                <a:close/>
              </a:path>
            </a:pathLst>
          </a:custGeom>
          <a:solidFill>
            <a:srgbClr val="B1B1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1"/>
          <p:cNvSpPr/>
          <p:nvPr/>
        </p:nvSpPr>
        <p:spPr>
          <a:xfrm>
            <a:off x="9905098" y="3962064"/>
            <a:ext cx="681990" cy="227329"/>
          </a:xfrm>
          <a:custGeom>
            <a:avLst/>
            <a:gdLst/>
            <a:ahLst/>
            <a:cxnLst/>
            <a:rect l="l" t="t" r="r" b="b"/>
            <a:pathLst>
              <a:path w="681990" h="227329" extrusionOk="0">
                <a:moveTo>
                  <a:pt x="454596" y="0"/>
                </a:moveTo>
                <a:lnTo>
                  <a:pt x="0" y="0"/>
                </a:lnTo>
                <a:lnTo>
                  <a:pt x="227304" y="227291"/>
                </a:lnTo>
                <a:lnTo>
                  <a:pt x="681888" y="227291"/>
                </a:lnTo>
                <a:lnTo>
                  <a:pt x="454596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1"/>
          <p:cNvSpPr/>
          <p:nvPr/>
        </p:nvSpPr>
        <p:spPr>
          <a:xfrm>
            <a:off x="665999" y="5522393"/>
            <a:ext cx="227329" cy="681990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1"/>
          <p:cNvSpPr/>
          <p:nvPr/>
        </p:nvSpPr>
        <p:spPr>
          <a:xfrm>
            <a:off x="112585" y="306069"/>
            <a:ext cx="368300" cy="123189"/>
          </a:xfrm>
          <a:custGeom>
            <a:avLst/>
            <a:gdLst/>
            <a:ahLst/>
            <a:cxnLst/>
            <a:rect l="l" t="t" r="r" b="b"/>
            <a:pathLst>
              <a:path w="368300" h="123190" extrusionOk="0">
                <a:moveTo>
                  <a:pt x="245478" y="0"/>
                </a:moveTo>
                <a:lnTo>
                  <a:pt x="0" y="0"/>
                </a:lnTo>
                <a:lnTo>
                  <a:pt x="122745" y="122745"/>
                </a:lnTo>
                <a:lnTo>
                  <a:pt x="368223" y="122745"/>
                </a:lnTo>
                <a:lnTo>
                  <a:pt x="245478" y="0"/>
                </a:lnTo>
                <a:close/>
              </a:path>
            </a:pathLst>
          </a:custGeom>
          <a:solidFill>
            <a:srgbClr val="E1E1E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1"/>
          <p:cNvSpPr/>
          <p:nvPr/>
        </p:nvSpPr>
        <p:spPr>
          <a:xfrm>
            <a:off x="4913996" y="6223635"/>
            <a:ext cx="2106295" cy="294640"/>
          </a:xfrm>
          <a:custGeom>
            <a:avLst/>
            <a:gdLst/>
            <a:ahLst/>
            <a:cxnLst/>
            <a:rect l="l" t="t" r="r" b="b"/>
            <a:pathLst>
              <a:path w="2106295" h="294639" extrusionOk="0">
                <a:moveTo>
                  <a:pt x="1811997" y="0"/>
                </a:moveTo>
                <a:lnTo>
                  <a:pt x="0" y="0"/>
                </a:lnTo>
                <a:lnTo>
                  <a:pt x="294005" y="294017"/>
                </a:lnTo>
                <a:lnTo>
                  <a:pt x="2106015" y="294017"/>
                </a:lnTo>
                <a:lnTo>
                  <a:pt x="1811997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b="34118"/>
          <a:stretch/>
        </p:blipFill>
        <p:spPr>
          <a:xfrm>
            <a:off x="6007100" y="-31751"/>
            <a:ext cx="5511800" cy="6550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748373-0551-FD5C-F594-82A395A5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5" y="-113139"/>
            <a:ext cx="2061201" cy="206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85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title"/>
          </p:nvPr>
        </p:nvSpPr>
        <p:spPr>
          <a:xfrm>
            <a:off x="1883000" y="2337638"/>
            <a:ext cx="7752900" cy="10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/>
              <a:t>The Polish Chamber of Patent Attorneys</a:t>
            </a:r>
            <a:r>
              <a:rPr lang="pl-PL" b="1" dirty="0"/>
              <a:t/>
            </a:r>
            <a:br>
              <a:rPr lang="pl-PL" b="1" dirty="0"/>
            </a:br>
            <a:endParaRPr sz="1800" dirty="0"/>
          </a:p>
        </p:txBody>
      </p:sp>
      <p:sp>
        <p:nvSpPr>
          <p:cNvPr id="49" name="Google Shape;49;p1"/>
          <p:cNvSpPr/>
          <p:nvPr/>
        </p:nvSpPr>
        <p:spPr>
          <a:xfrm>
            <a:off x="1292249" y="60343"/>
            <a:ext cx="618489" cy="1854200"/>
          </a:xfrm>
          <a:custGeom>
            <a:avLst/>
            <a:gdLst/>
            <a:ahLst/>
            <a:cxnLst/>
            <a:rect l="l" t="t" r="r" b="b"/>
            <a:pathLst>
              <a:path w="618489" h="1854200" extrusionOk="0">
                <a:moveTo>
                  <a:pt x="0" y="0"/>
                </a:moveTo>
                <a:lnTo>
                  <a:pt x="0" y="1236002"/>
                </a:lnTo>
                <a:lnTo>
                  <a:pt x="618007" y="1853996"/>
                </a:lnTo>
                <a:lnTo>
                  <a:pt x="618007" y="617994"/>
                </a:lnTo>
                <a:lnTo>
                  <a:pt x="0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1"/>
          <p:cNvSpPr/>
          <p:nvPr/>
        </p:nvSpPr>
        <p:spPr>
          <a:xfrm>
            <a:off x="5470206" y="-1"/>
            <a:ext cx="254635" cy="612140"/>
          </a:xfrm>
          <a:custGeom>
            <a:avLst/>
            <a:gdLst/>
            <a:ahLst/>
            <a:cxnLst/>
            <a:rect l="l" t="t" r="r" b="b"/>
            <a:pathLst>
              <a:path w="254635" h="612140" extrusionOk="0">
                <a:moveTo>
                  <a:pt x="254152" y="0"/>
                </a:moveTo>
                <a:lnTo>
                  <a:pt x="103695" y="0"/>
                </a:lnTo>
                <a:lnTo>
                  <a:pt x="0" y="103695"/>
                </a:lnTo>
                <a:lnTo>
                  <a:pt x="0" y="612000"/>
                </a:lnTo>
                <a:lnTo>
                  <a:pt x="254152" y="357847"/>
                </a:lnTo>
                <a:lnTo>
                  <a:pt x="254152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1"/>
          <p:cNvSpPr/>
          <p:nvPr/>
        </p:nvSpPr>
        <p:spPr>
          <a:xfrm>
            <a:off x="8803074" y="-1"/>
            <a:ext cx="852170" cy="1374775"/>
          </a:xfrm>
          <a:custGeom>
            <a:avLst/>
            <a:gdLst/>
            <a:ahLst/>
            <a:cxnLst/>
            <a:rect l="l" t="t" r="r" b="b"/>
            <a:pathLst>
              <a:path w="852170" h="1374775" extrusionOk="0">
                <a:moveTo>
                  <a:pt x="851750" y="0"/>
                </a:moveTo>
                <a:lnTo>
                  <a:pt x="0" y="0"/>
                </a:lnTo>
                <a:lnTo>
                  <a:pt x="0" y="1374457"/>
                </a:lnTo>
                <a:lnTo>
                  <a:pt x="851750" y="522706"/>
                </a:lnTo>
                <a:lnTo>
                  <a:pt x="851750" y="0"/>
                </a:lnTo>
                <a:close/>
              </a:path>
            </a:pathLst>
          </a:custGeom>
          <a:solidFill>
            <a:srgbClr val="B1B1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1"/>
          <p:cNvSpPr/>
          <p:nvPr/>
        </p:nvSpPr>
        <p:spPr>
          <a:xfrm>
            <a:off x="9905098" y="3962064"/>
            <a:ext cx="681990" cy="227329"/>
          </a:xfrm>
          <a:custGeom>
            <a:avLst/>
            <a:gdLst/>
            <a:ahLst/>
            <a:cxnLst/>
            <a:rect l="l" t="t" r="r" b="b"/>
            <a:pathLst>
              <a:path w="681990" h="227329" extrusionOk="0">
                <a:moveTo>
                  <a:pt x="454596" y="0"/>
                </a:moveTo>
                <a:lnTo>
                  <a:pt x="0" y="0"/>
                </a:lnTo>
                <a:lnTo>
                  <a:pt x="227304" y="227291"/>
                </a:lnTo>
                <a:lnTo>
                  <a:pt x="681888" y="227291"/>
                </a:lnTo>
                <a:lnTo>
                  <a:pt x="454596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1"/>
          <p:cNvSpPr/>
          <p:nvPr/>
        </p:nvSpPr>
        <p:spPr>
          <a:xfrm>
            <a:off x="665999" y="5522393"/>
            <a:ext cx="227329" cy="681990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1"/>
          <p:cNvSpPr/>
          <p:nvPr/>
        </p:nvSpPr>
        <p:spPr>
          <a:xfrm>
            <a:off x="1085394" y="842392"/>
            <a:ext cx="368300" cy="123189"/>
          </a:xfrm>
          <a:custGeom>
            <a:avLst/>
            <a:gdLst/>
            <a:ahLst/>
            <a:cxnLst/>
            <a:rect l="l" t="t" r="r" b="b"/>
            <a:pathLst>
              <a:path w="368300" h="123190" extrusionOk="0">
                <a:moveTo>
                  <a:pt x="245478" y="0"/>
                </a:moveTo>
                <a:lnTo>
                  <a:pt x="0" y="0"/>
                </a:lnTo>
                <a:lnTo>
                  <a:pt x="122745" y="122745"/>
                </a:lnTo>
                <a:lnTo>
                  <a:pt x="368223" y="122745"/>
                </a:lnTo>
                <a:lnTo>
                  <a:pt x="245478" y="0"/>
                </a:lnTo>
                <a:close/>
              </a:path>
            </a:pathLst>
          </a:custGeom>
          <a:solidFill>
            <a:srgbClr val="E1E1E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1"/>
          <p:cNvSpPr/>
          <p:nvPr/>
        </p:nvSpPr>
        <p:spPr>
          <a:xfrm>
            <a:off x="4913996" y="6223635"/>
            <a:ext cx="2106295" cy="294640"/>
          </a:xfrm>
          <a:custGeom>
            <a:avLst/>
            <a:gdLst/>
            <a:ahLst/>
            <a:cxnLst/>
            <a:rect l="l" t="t" r="r" b="b"/>
            <a:pathLst>
              <a:path w="2106295" h="294639" extrusionOk="0">
                <a:moveTo>
                  <a:pt x="1811997" y="0"/>
                </a:moveTo>
                <a:lnTo>
                  <a:pt x="0" y="0"/>
                </a:lnTo>
                <a:lnTo>
                  <a:pt x="294005" y="294017"/>
                </a:lnTo>
                <a:lnTo>
                  <a:pt x="2106015" y="294017"/>
                </a:lnTo>
                <a:lnTo>
                  <a:pt x="1811997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8DEF80-CC48-FAB2-2A23-438BE420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5" y="-113139"/>
            <a:ext cx="2061201" cy="206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85;p2">
            <a:extLst>
              <a:ext uri="{FF2B5EF4-FFF2-40B4-BE49-F238E27FC236}">
                <a16:creationId xmlns:a16="http://schemas.microsoft.com/office/drawing/2014/main" xmlns="" id="{09D28385-2CCD-DDD2-7065-1FDEE627A43B}"/>
              </a:ext>
            </a:extLst>
          </p:cNvPr>
          <p:cNvSpPr/>
          <p:nvPr/>
        </p:nvSpPr>
        <p:spPr>
          <a:xfrm>
            <a:off x="10215100" y="5401325"/>
            <a:ext cx="300099" cy="626810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86;p2">
            <a:extLst>
              <a:ext uri="{FF2B5EF4-FFF2-40B4-BE49-F238E27FC236}">
                <a16:creationId xmlns:a16="http://schemas.microsoft.com/office/drawing/2014/main" xmlns="" id="{82F41662-0093-7334-5EB7-52720CF477A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322899" y="5598384"/>
            <a:ext cx="192300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2</a:t>
            </a:r>
            <a:endParaRPr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B59A1D04-8CA8-266B-3AB3-E5EDFEE9CAB1}"/>
              </a:ext>
            </a:extLst>
          </p:cNvPr>
          <p:cNvSpPr txBox="1"/>
          <p:nvPr/>
        </p:nvSpPr>
        <p:spPr>
          <a:xfrm>
            <a:off x="2150883" y="3241675"/>
            <a:ext cx="9451109" cy="1286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Represents Patent Attorneys and trainees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Supervises the practicing of the profession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Organizes the competitive exam, apprenticeship</a:t>
            </a: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and the qualifying exam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874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3460000" y="705225"/>
            <a:ext cx="3855300" cy="4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5720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500"/>
              <a:buFont typeface="Lato"/>
              <a:buAutoNum type="arabicPeriod"/>
            </a:pPr>
            <a:r>
              <a:rPr lang="pl-PL" sz="2500" b="1" dirty="0" smtClean="0">
                <a:solidFill>
                  <a:srgbClr val="FF0000"/>
                </a:solidFill>
              </a:rPr>
              <a:t>COMPETITIVE</a:t>
            </a:r>
            <a:r>
              <a:rPr lang="pl-PL" sz="2500" b="1" dirty="0" smtClean="0"/>
              <a:t>  </a:t>
            </a:r>
            <a:r>
              <a:rPr lang="pl-PL" sz="2500" b="1" dirty="0"/>
              <a:t>EXAM</a:t>
            </a:r>
            <a:endParaRPr sz="2500" b="1" dirty="0"/>
          </a:p>
        </p:txBody>
      </p:sp>
      <p:sp>
        <p:nvSpPr>
          <p:cNvPr id="65" name="Google Shape;65;p2"/>
          <p:cNvSpPr/>
          <p:nvPr/>
        </p:nvSpPr>
        <p:spPr>
          <a:xfrm>
            <a:off x="11" y="352681"/>
            <a:ext cx="618489" cy="1854200"/>
          </a:xfrm>
          <a:custGeom>
            <a:avLst/>
            <a:gdLst/>
            <a:ahLst/>
            <a:cxnLst/>
            <a:rect l="l" t="t" r="r" b="b"/>
            <a:pathLst>
              <a:path w="618489" h="1854200" extrusionOk="0">
                <a:moveTo>
                  <a:pt x="0" y="0"/>
                </a:moveTo>
                <a:lnTo>
                  <a:pt x="0" y="1236002"/>
                </a:lnTo>
                <a:lnTo>
                  <a:pt x="618007" y="1853996"/>
                </a:lnTo>
                <a:lnTo>
                  <a:pt x="618007" y="617994"/>
                </a:lnTo>
                <a:lnTo>
                  <a:pt x="0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6657256" y="-118851"/>
            <a:ext cx="254635" cy="612140"/>
          </a:xfrm>
          <a:custGeom>
            <a:avLst/>
            <a:gdLst/>
            <a:ahLst/>
            <a:cxnLst/>
            <a:rect l="l" t="t" r="r" b="b"/>
            <a:pathLst>
              <a:path w="254635" h="612140" extrusionOk="0">
                <a:moveTo>
                  <a:pt x="254152" y="0"/>
                </a:moveTo>
                <a:lnTo>
                  <a:pt x="103695" y="0"/>
                </a:lnTo>
                <a:lnTo>
                  <a:pt x="0" y="103695"/>
                </a:lnTo>
                <a:lnTo>
                  <a:pt x="0" y="612000"/>
                </a:lnTo>
                <a:lnTo>
                  <a:pt x="254152" y="357847"/>
                </a:lnTo>
                <a:lnTo>
                  <a:pt x="254152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10191149" y="-1"/>
            <a:ext cx="852170" cy="1374775"/>
          </a:xfrm>
          <a:custGeom>
            <a:avLst/>
            <a:gdLst/>
            <a:ahLst/>
            <a:cxnLst/>
            <a:rect l="l" t="t" r="r" b="b"/>
            <a:pathLst>
              <a:path w="852170" h="1374775" extrusionOk="0">
                <a:moveTo>
                  <a:pt x="851750" y="0"/>
                </a:moveTo>
                <a:lnTo>
                  <a:pt x="0" y="0"/>
                </a:lnTo>
                <a:lnTo>
                  <a:pt x="0" y="1374457"/>
                </a:lnTo>
                <a:lnTo>
                  <a:pt x="851750" y="522706"/>
                </a:lnTo>
                <a:lnTo>
                  <a:pt x="851750" y="0"/>
                </a:lnTo>
                <a:close/>
              </a:path>
            </a:pathLst>
          </a:custGeom>
          <a:solidFill>
            <a:srgbClr val="B1B1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10599123" y="3962064"/>
            <a:ext cx="681990" cy="227329"/>
          </a:xfrm>
          <a:custGeom>
            <a:avLst/>
            <a:gdLst/>
            <a:ahLst/>
            <a:cxnLst/>
            <a:rect l="l" t="t" r="r" b="b"/>
            <a:pathLst>
              <a:path w="681990" h="227329" extrusionOk="0">
                <a:moveTo>
                  <a:pt x="454596" y="0"/>
                </a:moveTo>
                <a:lnTo>
                  <a:pt x="0" y="0"/>
                </a:lnTo>
                <a:lnTo>
                  <a:pt x="227304" y="227291"/>
                </a:lnTo>
                <a:lnTo>
                  <a:pt x="681888" y="227291"/>
                </a:lnTo>
                <a:lnTo>
                  <a:pt x="454596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665999" y="5522393"/>
            <a:ext cx="227329" cy="681990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76591" y="3043317"/>
            <a:ext cx="368300" cy="123189"/>
          </a:xfrm>
          <a:custGeom>
            <a:avLst/>
            <a:gdLst/>
            <a:ahLst/>
            <a:cxnLst/>
            <a:rect l="l" t="t" r="r" b="b"/>
            <a:pathLst>
              <a:path w="368300" h="123190" extrusionOk="0">
                <a:moveTo>
                  <a:pt x="245478" y="0"/>
                </a:moveTo>
                <a:lnTo>
                  <a:pt x="0" y="0"/>
                </a:lnTo>
                <a:lnTo>
                  <a:pt x="122745" y="122745"/>
                </a:lnTo>
                <a:lnTo>
                  <a:pt x="368223" y="122745"/>
                </a:lnTo>
                <a:lnTo>
                  <a:pt x="245478" y="0"/>
                </a:lnTo>
                <a:close/>
              </a:path>
            </a:pathLst>
          </a:custGeom>
          <a:solidFill>
            <a:srgbClr val="E1E1E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8800271" y="6204385"/>
            <a:ext cx="2106295" cy="294639"/>
          </a:xfrm>
          <a:custGeom>
            <a:avLst/>
            <a:gdLst/>
            <a:ahLst/>
            <a:cxnLst/>
            <a:rect l="l" t="t" r="r" b="b"/>
            <a:pathLst>
              <a:path w="2106295" h="294639" extrusionOk="0">
                <a:moveTo>
                  <a:pt x="1811997" y="0"/>
                </a:moveTo>
                <a:lnTo>
                  <a:pt x="0" y="0"/>
                </a:lnTo>
                <a:lnTo>
                  <a:pt x="294005" y="294017"/>
                </a:lnTo>
                <a:lnTo>
                  <a:pt x="2106015" y="294017"/>
                </a:lnTo>
                <a:lnTo>
                  <a:pt x="1811997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 txBox="1"/>
          <p:nvPr/>
        </p:nvSpPr>
        <p:spPr>
          <a:xfrm>
            <a:off x="4338125" y="1118175"/>
            <a:ext cx="7714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(test </a:t>
            </a:r>
            <a:r>
              <a:rPr lang="pl-PL" sz="1700" dirty="0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- 100 </a:t>
            </a:r>
            <a:r>
              <a:rPr lang="pl-PL" sz="1700" dirty="0" err="1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questions</a:t>
            </a:r>
            <a:r>
              <a:rPr lang="pl-PL" sz="1700" dirty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7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3005775" y="1498875"/>
            <a:ext cx="7900800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-"/>
            </a:pPr>
            <a:r>
              <a:rPr lang="en-GB" sz="1700" dirty="0" smtClean="0">
                <a:latin typeface="Lato"/>
                <a:ea typeface="Lato"/>
                <a:cs typeface="Lato"/>
                <a:sym typeface="Lato"/>
              </a:rPr>
              <a:t>Registration on the list of candidates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latin typeface="Lato"/>
                <a:ea typeface="Lato"/>
                <a:cs typeface="Lato"/>
                <a:sym typeface="Lato"/>
              </a:rPr>
              <a:t>(Polish Chamber of Patent Attorneys)</a:t>
            </a:r>
            <a:endParaRPr lang="en-GB" dirty="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5" name="Google Shape;75;p2"/>
          <p:cNvCxnSpPr/>
          <p:nvPr/>
        </p:nvCxnSpPr>
        <p:spPr>
          <a:xfrm>
            <a:off x="5387650" y="2159075"/>
            <a:ext cx="0" cy="440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" name="Google Shape;76;p2"/>
          <p:cNvSpPr txBox="1"/>
          <p:nvPr/>
        </p:nvSpPr>
        <p:spPr>
          <a:xfrm>
            <a:off x="4073325" y="2466350"/>
            <a:ext cx="4138500" cy="59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 b="1" dirty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2.   APPRENTICESHIP</a:t>
            </a:r>
            <a:endParaRPr sz="2500" b="1" dirty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2"/>
          <p:cNvSpPr txBox="1"/>
          <p:nvPr/>
        </p:nvSpPr>
        <p:spPr>
          <a:xfrm>
            <a:off x="4770200" y="2916775"/>
            <a:ext cx="1049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(3 years)</a:t>
            </a:r>
            <a:endParaRPr sz="170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2"/>
          <p:cNvSpPr txBox="1"/>
          <p:nvPr/>
        </p:nvSpPr>
        <p:spPr>
          <a:xfrm>
            <a:off x="3005775" y="3031275"/>
            <a:ext cx="6273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-"/>
            </a:pPr>
            <a:r>
              <a:rPr lang="en-GB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Lectures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-"/>
            </a:pPr>
            <a:r>
              <a:rPr lang="en-GB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Work in a Patent Attorney’s office alongside a professional Patent Attorney </a:t>
            </a:r>
            <a:r>
              <a:rPr lang="pl-PL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n-GB" sz="1700" dirty="0" err="1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upervisor</a:t>
            </a:r>
            <a:endParaRPr lang="en-GB" sz="1700" dirty="0" smtClean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-"/>
            </a:pPr>
            <a:r>
              <a:rPr lang="en-GB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Mandatory </a:t>
            </a:r>
            <a:r>
              <a:rPr lang="pl-PL" sz="1700" dirty="0" err="1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traineeship</a:t>
            </a:r>
            <a:r>
              <a:rPr lang="pl-PL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at the Patent Office of the Republic of Poland </a:t>
            </a:r>
            <a:endParaRPr lang="en-GB" sz="17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2"/>
          <p:cNvSpPr txBox="1"/>
          <p:nvPr/>
        </p:nvSpPr>
        <p:spPr>
          <a:xfrm>
            <a:off x="4014974" y="4508700"/>
            <a:ext cx="4078675" cy="59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00" b="1" dirty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3.   </a:t>
            </a:r>
            <a:r>
              <a:rPr lang="pl-PL" sz="25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QUALIFYING </a:t>
            </a:r>
            <a:r>
              <a:rPr lang="pl-PL" sz="2500" b="1" dirty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EXAM </a:t>
            </a:r>
            <a:endParaRPr sz="2500" b="1" dirty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80" name="Google Shape;80;p2"/>
          <p:cNvCxnSpPr/>
          <p:nvPr/>
        </p:nvCxnSpPr>
        <p:spPr>
          <a:xfrm>
            <a:off x="5387650" y="4189400"/>
            <a:ext cx="0" cy="440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" name="Google Shape;81;p2"/>
          <p:cNvSpPr txBox="1"/>
          <p:nvPr/>
        </p:nvSpPr>
        <p:spPr>
          <a:xfrm>
            <a:off x="3903950" y="4956475"/>
            <a:ext cx="3531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700" dirty="0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-GB" sz="1700" dirty="0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3 days, 5 hours, written form</a:t>
            </a:r>
            <a:r>
              <a:rPr lang="pl-PL" sz="1700" dirty="0" smtClean="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700" dirty="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" name="Google Shape;82;p2"/>
          <p:cNvSpPr txBox="1"/>
          <p:nvPr/>
        </p:nvSpPr>
        <p:spPr>
          <a:xfrm>
            <a:off x="3005775" y="5287225"/>
            <a:ext cx="6691200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-"/>
            </a:pPr>
            <a:r>
              <a:rPr lang="pl-PL" sz="1700" dirty="0" err="1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Entry</a:t>
            </a:r>
            <a:r>
              <a:rPr lang="pl-PL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 the list of </a:t>
            </a:r>
            <a:r>
              <a:rPr lang="pl-PL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-GB" sz="1700" dirty="0" err="1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atent</a:t>
            </a:r>
            <a:r>
              <a:rPr lang="en-GB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17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GB" sz="1700" dirty="0" err="1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ttorneys</a:t>
            </a:r>
            <a:endParaRPr lang="en-GB" sz="1700" dirty="0" smtClean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(Patent Office of Republic of Poland)</a:t>
            </a:r>
            <a:endParaRPr lang="en-GB" dirty="0"/>
          </a:p>
        </p:txBody>
      </p:sp>
      <p:pic>
        <p:nvPicPr>
          <p:cNvPr id="83" name="Google Shape;8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65924" y="2599177"/>
            <a:ext cx="1755474" cy="175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3650" y="4189401"/>
            <a:ext cx="1603323" cy="160332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"/>
          <p:cNvSpPr/>
          <p:nvPr/>
        </p:nvSpPr>
        <p:spPr>
          <a:xfrm>
            <a:off x="10215099" y="5442835"/>
            <a:ext cx="300099" cy="626810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6" name="Google Shape;86;p2"/>
          <p:cNvSpPr txBox="1">
            <a:spLocks noGrp="1"/>
          </p:cNvSpPr>
          <p:nvPr>
            <p:ph type="sldNum" idx="12"/>
          </p:nvPr>
        </p:nvSpPr>
        <p:spPr>
          <a:xfrm>
            <a:off x="10322898" y="5639894"/>
            <a:ext cx="192300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3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7AE6AC-5474-CEC5-858A-DB802F64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5" y="-113139"/>
            <a:ext cx="2061201" cy="206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/>
        </p:nvSpPr>
        <p:spPr>
          <a:xfrm>
            <a:off x="1136404" y="2080608"/>
            <a:ext cx="9246091" cy="331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Act specifies the principles and conditions for practicing the profession of Patent Attorney, as well as the organization and scope of activities of the Patent Attorneys' self-government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800" b="1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lnSpc>
                <a:spcPct val="115000"/>
              </a:lnSpc>
            </a:pPr>
            <a:r>
              <a:rPr lang="en-GB" sz="28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Divided into sections</a:t>
            </a:r>
            <a:endParaRPr lang="en-GB"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5" name="Google Shape;105;p4"/>
          <p:cNvSpPr/>
          <p:nvPr/>
        </p:nvSpPr>
        <p:spPr>
          <a:xfrm rot="5400000">
            <a:off x="418800" y="1503340"/>
            <a:ext cx="223770" cy="709104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4"/>
          <p:cNvSpPr/>
          <p:nvPr/>
        </p:nvSpPr>
        <p:spPr>
          <a:xfrm>
            <a:off x="10178227" y="5443050"/>
            <a:ext cx="315104" cy="626810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 flipH="1">
            <a:off x="1668524" y="1745993"/>
            <a:ext cx="420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	</a:t>
            </a:r>
            <a:endParaRPr dirty="0"/>
          </a:p>
        </p:txBody>
      </p:sp>
      <p:sp>
        <p:nvSpPr>
          <p:cNvPr id="108" name="Google Shape;108;p4"/>
          <p:cNvSpPr txBox="1">
            <a:spLocks noGrp="1"/>
          </p:cNvSpPr>
          <p:nvPr>
            <p:ph type="sldNum" idx="12"/>
          </p:nvPr>
        </p:nvSpPr>
        <p:spPr>
          <a:xfrm>
            <a:off x="10235675" y="5679325"/>
            <a:ext cx="224100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4</a:t>
            </a:r>
            <a:endParaRPr dirty="0"/>
          </a:p>
        </p:txBody>
      </p:sp>
      <p:sp>
        <p:nvSpPr>
          <p:cNvPr id="110" name="Google Shape;110;p4"/>
          <p:cNvSpPr/>
          <p:nvPr/>
        </p:nvSpPr>
        <p:spPr>
          <a:xfrm>
            <a:off x="386279" y="4572010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11;p4"/>
          <p:cNvSpPr/>
          <p:nvPr/>
        </p:nvSpPr>
        <p:spPr>
          <a:xfrm>
            <a:off x="10079114" y="262905"/>
            <a:ext cx="568959" cy="1706880"/>
          </a:xfrm>
          <a:custGeom>
            <a:avLst/>
            <a:gdLst/>
            <a:ahLst/>
            <a:cxnLst/>
            <a:rect l="l" t="t" r="r" b="b"/>
            <a:pathLst>
              <a:path w="568959" h="1706880" extrusionOk="0">
                <a:moveTo>
                  <a:pt x="568871" y="0"/>
                </a:moveTo>
                <a:lnTo>
                  <a:pt x="0" y="568871"/>
                </a:lnTo>
                <a:lnTo>
                  <a:pt x="0" y="1706587"/>
                </a:lnTo>
                <a:lnTo>
                  <a:pt x="568871" y="1137716"/>
                </a:lnTo>
                <a:lnTo>
                  <a:pt x="568871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7607631" y="5512443"/>
            <a:ext cx="224122" cy="709930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28B884D-8B48-EF78-684E-43D0989C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0" y="-184385"/>
            <a:ext cx="2061201" cy="206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/>
          <p:nvPr/>
        </p:nvSpPr>
        <p:spPr>
          <a:xfrm>
            <a:off x="10077747" y="1199308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19;p5"/>
          <p:cNvSpPr/>
          <p:nvPr/>
        </p:nvSpPr>
        <p:spPr>
          <a:xfrm>
            <a:off x="481822" y="4572008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20;p5"/>
          <p:cNvSpPr/>
          <p:nvPr/>
        </p:nvSpPr>
        <p:spPr>
          <a:xfrm>
            <a:off x="10195152" y="5512450"/>
            <a:ext cx="297893" cy="556724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899000" y="1199308"/>
            <a:ext cx="9720900" cy="458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pl-PL" b="1" dirty="0"/>
              <a:t/>
            </a:r>
            <a:br>
              <a:rPr lang="pl-PL" b="1" dirty="0"/>
            </a:br>
            <a:r>
              <a:rPr lang="pl-PL" b="1" dirty="0" err="1"/>
              <a:t>Who</a:t>
            </a:r>
            <a:r>
              <a:rPr lang="pl-PL" b="1" dirty="0"/>
              <a:t> </a:t>
            </a:r>
            <a:r>
              <a:rPr lang="pl-PL" b="1" dirty="0" err="1"/>
              <a:t>can</a:t>
            </a:r>
            <a:r>
              <a:rPr lang="pl-PL" b="1" dirty="0"/>
              <a:t> </a:t>
            </a:r>
            <a:r>
              <a:rPr lang="pl-PL" b="1" dirty="0" err="1" smtClean="0"/>
              <a:t>practice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 the </a:t>
            </a:r>
            <a:r>
              <a:rPr lang="pl-PL" b="1" dirty="0" err="1"/>
              <a:t>profession</a:t>
            </a:r>
            <a:r>
              <a:rPr lang="pl-PL" b="1" dirty="0"/>
              <a:t> of </a:t>
            </a:r>
            <a:r>
              <a:rPr lang="pl-PL" b="1" dirty="0" smtClean="0"/>
              <a:t>Patent </a:t>
            </a:r>
            <a:r>
              <a:rPr lang="pl-PL" b="1" dirty="0" err="1"/>
              <a:t>Attorney</a:t>
            </a: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>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> 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dirty="0"/>
              <a:t/>
            </a:r>
            <a:br>
              <a:rPr lang="pl-PL" sz="2400" dirty="0"/>
            </a:br>
            <a:endParaRPr sz="2400" b="1" dirty="0"/>
          </a:p>
        </p:txBody>
      </p:sp>
      <p:sp>
        <p:nvSpPr>
          <p:cNvPr id="122" name="Google Shape;122;p5"/>
          <p:cNvSpPr txBox="1">
            <a:spLocks noGrp="1"/>
          </p:cNvSpPr>
          <p:nvPr>
            <p:ph type="sldNum" idx="12"/>
          </p:nvPr>
        </p:nvSpPr>
        <p:spPr>
          <a:xfrm>
            <a:off x="10267398" y="5679319"/>
            <a:ext cx="192404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5</a:t>
            </a:r>
            <a:endParaRPr dirty="0"/>
          </a:p>
        </p:txBody>
      </p:sp>
      <p:cxnSp>
        <p:nvCxnSpPr>
          <p:cNvPr id="124" name="Google Shape;124;p5"/>
          <p:cNvCxnSpPr/>
          <p:nvPr/>
        </p:nvCxnSpPr>
        <p:spPr>
          <a:xfrm>
            <a:off x="11396475" y="1656014"/>
            <a:ext cx="0" cy="4023300"/>
          </a:xfrm>
          <a:prstGeom prst="straightConnector1">
            <a:avLst/>
          </a:prstGeom>
          <a:noFill/>
          <a:ln w="984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" name="Google Shape;125;p5"/>
          <p:cNvSpPr/>
          <p:nvPr/>
        </p:nvSpPr>
        <p:spPr>
          <a:xfrm rot="5400000">
            <a:off x="655800" y="1591840"/>
            <a:ext cx="223770" cy="709104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26;p5"/>
          <p:cNvSpPr/>
          <p:nvPr/>
        </p:nvSpPr>
        <p:spPr>
          <a:xfrm>
            <a:off x="9890839" y="697255"/>
            <a:ext cx="568959" cy="1706880"/>
          </a:xfrm>
          <a:custGeom>
            <a:avLst/>
            <a:gdLst/>
            <a:ahLst/>
            <a:cxnLst/>
            <a:rect l="l" t="t" r="r" b="b"/>
            <a:pathLst>
              <a:path w="568959" h="1706880" extrusionOk="0">
                <a:moveTo>
                  <a:pt x="568871" y="0"/>
                </a:moveTo>
                <a:lnTo>
                  <a:pt x="0" y="568871"/>
                </a:lnTo>
                <a:lnTo>
                  <a:pt x="0" y="1706587"/>
                </a:lnTo>
                <a:lnTo>
                  <a:pt x="568871" y="1137716"/>
                </a:lnTo>
                <a:lnTo>
                  <a:pt x="568871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5"/>
          <p:cNvSpPr/>
          <p:nvPr/>
        </p:nvSpPr>
        <p:spPr>
          <a:xfrm>
            <a:off x="7607631" y="5512443"/>
            <a:ext cx="224122" cy="709930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A34A1A-AF7E-FA4E-9284-1D84988C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57" y="-143774"/>
            <a:ext cx="1978281" cy="19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D1FE668-703A-0CB1-18FF-267FC2C27D29}"/>
              </a:ext>
            </a:extLst>
          </p:cNvPr>
          <p:cNvSpPr txBox="1"/>
          <p:nvPr/>
        </p:nvSpPr>
        <p:spPr>
          <a:xfrm>
            <a:off x="2880014" y="2698208"/>
            <a:ext cx="6549212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Citizen of an EU member state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Legal capacity</a:t>
            </a: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l-PL" sz="1800" dirty="0" err="1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aster’s</a:t>
            </a:r>
            <a:r>
              <a:rPr lang="pl-PL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degree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ompleted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apprenticeship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assed the qualifying exam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ook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pl-PL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an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oath</a:t>
            </a:r>
            <a:endParaRPr lang="en-GB" sz="1800" dirty="0" smtClean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Is</a:t>
            </a:r>
            <a:r>
              <a:rPr lang="pl-PL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entered</a:t>
            </a:r>
            <a:r>
              <a:rPr lang="pl-PL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on the </a:t>
            </a: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list of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Patent Attorneys </a:t>
            </a:r>
            <a:endParaRPr lang="en-GB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/>
          <p:nvPr/>
        </p:nvSpPr>
        <p:spPr>
          <a:xfrm>
            <a:off x="10077747" y="1199308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19;p5"/>
          <p:cNvSpPr/>
          <p:nvPr/>
        </p:nvSpPr>
        <p:spPr>
          <a:xfrm>
            <a:off x="481822" y="4572008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20;p5"/>
          <p:cNvSpPr/>
          <p:nvPr/>
        </p:nvSpPr>
        <p:spPr>
          <a:xfrm>
            <a:off x="10195152" y="5512450"/>
            <a:ext cx="297893" cy="556724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898999" y="1431306"/>
            <a:ext cx="5682776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pl-PL" b="1" dirty="0"/>
              <a:t/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en-GB" b="1" dirty="0" smtClean="0"/>
              <a:t>What is the </a:t>
            </a:r>
            <a:r>
              <a:rPr lang="pl-PL" b="1" dirty="0" smtClean="0"/>
              <a:t>essence of the </a:t>
            </a:r>
            <a:r>
              <a:rPr lang="en-GB" b="1" dirty="0" smtClean="0"/>
              <a:t>profession of Patent Attorney</a:t>
            </a:r>
            <a:br>
              <a:rPr lang="en-GB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1800" b="1" dirty="0"/>
              <a:t/>
            </a:r>
            <a:br>
              <a:rPr lang="pl-PL" sz="1800" b="1" dirty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/>
            </a:r>
            <a:br>
              <a:rPr lang="pl-PL" sz="2400" dirty="0"/>
            </a:br>
            <a:endParaRPr sz="2400" b="1" dirty="0"/>
          </a:p>
        </p:txBody>
      </p:sp>
      <p:sp>
        <p:nvSpPr>
          <p:cNvPr id="122" name="Google Shape;122;p5"/>
          <p:cNvSpPr txBox="1">
            <a:spLocks noGrp="1"/>
          </p:cNvSpPr>
          <p:nvPr>
            <p:ph type="sldNum" idx="12"/>
          </p:nvPr>
        </p:nvSpPr>
        <p:spPr>
          <a:xfrm>
            <a:off x="10267398" y="5679319"/>
            <a:ext cx="192404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6</a:t>
            </a:r>
            <a:endParaRPr dirty="0"/>
          </a:p>
        </p:txBody>
      </p:sp>
      <p:cxnSp>
        <p:nvCxnSpPr>
          <p:cNvPr id="124" name="Google Shape;124;p5"/>
          <p:cNvCxnSpPr/>
          <p:nvPr/>
        </p:nvCxnSpPr>
        <p:spPr>
          <a:xfrm>
            <a:off x="11396475" y="1656014"/>
            <a:ext cx="0" cy="4023300"/>
          </a:xfrm>
          <a:prstGeom prst="straightConnector1">
            <a:avLst/>
          </a:prstGeom>
          <a:noFill/>
          <a:ln w="984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5" name="Google Shape;125;p5"/>
          <p:cNvSpPr/>
          <p:nvPr/>
        </p:nvSpPr>
        <p:spPr>
          <a:xfrm rot="5400000">
            <a:off x="655800" y="1591840"/>
            <a:ext cx="223770" cy="709104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26;p5"/>
          <p:cNvSpPr/>
          <p:nvPr/>
        </p:nvSpPr>
        <p:spPr>
          <a:xfrm>
            <a:off x="9890839" y="697255"/>
            <a:ext cx="568959" cy="1706880"/>
          </a:xfrm>
          <a:custGeom>
            <a:avLst/>
            <a:gdLst/>
            <a:ahLst/>
            <a:cxnLst/>
            <a:rect l="l" t="t" r="r" b="b"/>
            <a:pathLst>
              <a:path w="568959" h="1706880" extrusionOk="0">
                <a:moveTo>
                  <a:pt x="568871" y="0"/>
                </a:moveTo>
                <a:lnTo>
                  <a:pt x="0" y="568871"/>
                </a:lnTo>
                <a:lnTo>
                  <a:pt x="0" y="1706587"/>
                </a:lnTo>
                <a:lnTo>
                  <a:pt x="568871" y="1137716"/>
                </a:lnTo>
                <a:lnTo>
                  <a:pt x="568871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5"/>
          <p:cNvSpPr/>
          <p:nvPr/>
        </p:nvSpPr>
        <p:spPr>
          <a:xfrm>
            <a:off x="7607631" y="5512443"/>
            <a:ext cx="224122" cy="709930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DDDFECC-D449-2A6A-2474-7EB8211BB4E8}"/>
              </a:ext>
            </a:extLst>
          </p:cNvPr>
          <p:cNvSpPr txBox="1"/>
          <p:nvPr/>
        </p:nvSpPr>
        <p:spPr>
          <a:xfrm>
            <a:off x="898998" y="3861145"/>
            <a:ext cx="5669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kumimoji="0" lang="en-GB" sz="1800" b="0" i="0" u="none" strike="noStrike" kern="0" cap="none" spc="0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providing assistance in industrial property matters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EE0EE35-BFEA-60FA-10D9-CC0D253D6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65" y="-55430"/>
            <a:ext cx="1978281" cy="19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21" y="-2"/>
            <a:ext cx="4295980" cy="64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2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/>
          <p:nvPr/>
        </p:nvSpPr>
        <p:spPr>
          <a:xfrm>
            <a:off x="7607631" y="5512443"/>
            <a:ext cx="224122" cy="709930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6"/>
          <p:cNvSpPr/>
          <p:nvPr/>
        </p:nvSpPr>
        <p:spPr>
          <a:xfrm>
            <a:off x="419584" y="4572008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6"/>
          <p:cNvSpPr/>
          <p:nvPr/>
        </p:nvSpPr>
        <p:spPr>
          <a:xfrm>
            <a:off x="10219094" y="5429609"/>
            <a:ext cx="289011" cy="710121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1149424" y="1143768"/>
            <a:ext cx="94923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/>
            </a:r>
            <a:br>
              <a:rPr lang="pl-PL" b="1" dirty="0"/>
            </a:br>
            <a:r>
              <a:rPr lang="pl-PL" b="1" dirty="0" err="1" smtClean="0"/>
              <a:t>Rights</a:t>
            </a:r>
            <a:r>
              <a:rPr lang="pl-PL" b="1" dirty="0" smtClean="0"/>
              <a:t> and </a:t>
            </a:r>
            <a:r>
              <a:rPr lang="pl-PL" b="1" dirty="0" err="1" smtClean="0"/>
              <a:t>obligations</a:t>
            </a:r>
            <a:r>
              <a:rPr lang="pl-PL" b="1" dirty="0" smtClean="0"/>
              <a:t> of a Patent </a:t>
            </a:r>
            <a:r>
              <a:rPr lang="pl-PL" b="1" dirty="0" err="1" smtClean="0"/>
              <a:t>Attorney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1800" dirty="0"/>
              <a:t/>
            </a:r>
            <a:br>
              <a:rPr lang="pl-PL" sz="1800" dirty="0"/>
            </a:br>
            <a:endParaRPr sz="1800" dirty="0"/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10267398" y="5679319"/>
            <a:ext cx="192404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7</a:t>
            </a:r>
            <a:endParaRPr dirty="0"/>
          </a:p>
        </p:txBody>
      </p:sp>
      <p:cxnSp>
        <p:nvCxnSpPr>
          <p:cNvPr id="139" name="Google Shape;139;p6"/>
          <p:cNvCxnSpPr/>
          <p:nvPr/>
        </p:nvCxnSpPr>
        <p:spPr>
          <a:xfrm>
            <a:off x="11217213" y="1515239"/>
            <a:ext cx="0" cy="4023300"/>
          </a:xfrm>
          <a:prstGeom prst="straightConnector1">
            <a:avLst/>
          </a:prstGeom>
          <a:noFill/>
          <a:ln w="984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" name="Google Shape;140;p6"/>
          <p:cNvSpPr/>
          <p:nvPr/>
        </p:nvSpPr>
        <p:spPr>
          <a:xfrm rot="5400000">
            <a:off x="384925" y="1497215"/>
            <a:ext cx="223770" cy="709104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6"/>
          <p:cNvSpPr/>
          <p:nvPr/>
        </p:nvSpPr>
        <p:spPr>
          <a:xfrm>
            <a:off x="10072777" y="33005"/>
            <a:ext cx="568959" cy="1706880"/>
          </a:xfrm>
          <a:custGeom>
            <a:avLst/>
            <a:gdLst/>
            <a:ahLst/>
            <a:cxnLst/>
            <a:rect l="l" t="t" r="r" b="b"/>
            <a:pathLst>
              <a:path w="568959" h="1706880" extrusionOk="0">
                <a:moveTo>
                  <a:pt x="568871" y="0"/>
                </a:moveTo>
                <a:lnTo>
                  <a:pt x="0" y="568871"/>
                </a:lnTo>
                <a:lnTo>
                  <a:pt x="0" y="1706587"/>
                </a:lnTo>
                <a:lnTo>
                  <a:pt x="568871" y="1137716"/>
                </a:lnTo>
                <a:lnTo>
                  <a:pt x="568871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6"/>
          <p:cNvSpPr txBox="1"/>
          <p:nvPr/>
        </p:nvSpPr>
        <p:spPr>
          <a:xfrm>
            <a:off x="1832505" y="2294175"/>
            <a:ext cx="7945670" cy="28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u="sng" dirty="0">
              <a:solidFill>
                <a:srgbClr val="231F20"/>
              </a:solidFill>
              <a:latin typeface="Lato"/>
              <a:ea typeface="Lato"/>
              <a:cs typeface="Lato"/>
              <a:sym typeface="Lato"/>
            </a:endParaRPr>
          </a:p>
          <a:p>
            <a:pPr marL="361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may refuse to provide assistance</a:t>
            </a:r>
          </a:p>
          <a:p>
            <a:pPr marL="361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can terminate the </a:t>
            </a: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power</a:t>
            </a:r>
            <a:r>
              <a:rPr lang="pl-PL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of </a:t>
            </a: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attorney</a:t>
            </a:r>
            <a:r>
              <a:rPr lang="pl-PL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given to him</a:t>
            </a:r>
            <a:r>
              <a:rPr lang="pl-PL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/</a:t>
            </a: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her</a:t>
            </a: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under </a:t>
            </a: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specific</a:t>
            </a:r>
            <a:r>
              <a:rPr lang="pl-PL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circumstances</a:t>
            </a:r>
          </a:p>
          <a:p>
            <a:pPr marL="3619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when performing his/her duties, has freedom of speech and writing within the limits prescribed by law</a:t>
            </a: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A5F4A7D-19F3-E6A3-EB72-21CF8FA1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65" y="-55430"/>
            <a:ext cx="1978281" cy="19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506584" y="4507183"/>
            <a:ext cx="571735" cy="1715202"/>
          </a:xfrm>
          <a:custGeom>
            <a:avLst/>
            <a:gdLst/>
            <a:ahLst/>
            <a:cxnLst/>
            <a:rect l="l" t="t" r="r" b="b"/>
            <a:pathLst>
              <a:path w="227330" h="681989" extrusionOk="0">
                <a:moveTo>
                  <a:pt x="227291" y="0"/>
                </a:moveTo>
                <a:lnTo>
                  <a:pt x="0" y="227304"/>
                </a:lnTo>
                <a:lnTo>
                  <a:pt x="0" y="681888"/>
                </a:lnTo>
                <a:lnTo>
                  <a:pt x="227291" y="454596"/>
                </a:lnTo>
                <a:lnTo>
                  <a:pt x="227291" y="0"/>
                </a:lnTo>
                <a:close/>
              </a:path>
            </a:pathLst>
          </a:custGeom>
          <a:solidFill>
            <a:srgbClr val="E2E2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7"/>
          <p:cNvSpPr/>
          <p:nvPr/>
        </p:nvSpPr>
        <p:spPr>
          <a:xfrm>
            <a:off x="10269003" y="5331475"/>
            <a:ext cx="298775" cy="710121"/>
          </a:xfrm>
          <a:custGeom>
            <a:avLst/>
            <a:gdLst/>
            <a:ahLst/>
            <a:cxnLst/>
            <a:rect l="l" t="t" r="r" b="b"/>
            <a:pathLst>
              <a:path w="176529" h="528954" extrusionOk="0">
                <a:moveTo>
                  <a:pt x="176123" y="0"/>
                </a:moveTo>
                <a:lnTo>
                  <a:pt x="0" y="176123"/>
                </a:lnTo>
                <a:lnTo>
                  <a:pt x="0" y="528358"/>
                </a:lnTo>
                <a:lnTo>
                  <a:pt x="176123" y="352234"/>
                </a:lnTo>
                <a:lnTo>
                  <a:pt x="176123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7"/>
          <p:cNvSpPr txBox="1">
            <a:spLocks noGrp="1"/>
          </p:cNvSpPr>
          <p:nvPr>
            <p:ph type="title"/>
          </p:nvPr>
        </p:nvSpPr>
        <p:spPr>
          <a:xfrm>
            <a:off x="1209324" y="1395143"/>
            <a:ext cx="9492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 dirty="0"/>
              <a:t/>
            </a:r>
            <a:br>
              <a:rPr lang="pl-PL" b="1" dirty="0"/>
            </a:br>
            <a:r>
              <a:rPr lang="pl-PL" b="1" dirty="0" err="1"/>
              <a:t>Rights</a:t>
            </a:r>
            <a:r>
              <a:rPr lang="pl-PL" b="1" dirty="0"/>
              <a:t> and </a:t>
            </a:r>
            <a:r>
              <a:rPr lang="pl-PL" b="1" dirty="0" err="1"/>
              <a:t>obligations</a:t>
            </a:r>
            <a:r>
              <a:rPr lang="pl-PL" b="1" dirty="0"/>
              <a:t> of a Patent </a:t>
            </a:r>
            <a:r>
              <a:rPr lang="pl-PL" b="1" dirty="0" err="1"/>
              <a:t>Attorney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endParaRPr sz="1800" dirty="0"/>
          </a:p>
        </p:txBody>
      </p:sp>
      <p:sp>
        <p:nvSpPr>
          <p:cNvPr id="151" name="Google Shape;151;p7"/>
          <p:cNvSpPr txBox="1">
            <a:spLocks noGrp="1"/>
          </p:cNvSpPr>
          <p:nvPr>
            <p:ph type="sldNum" idx="12"/>
          </p:nvPr>
        </p:nvSpPr>
        <p:spPr>
          <a:xfrm>
            <a:off x="10322236" y="5584982"/>
            <a:ext cx="192300" cy="23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8</a:t>
            </a:r>
            <a:endParaRPr dirty="0"/>
          </a:p>
        </p:txBody>
      </p:sp>
      <p:cxnSp>
        <p:nvCxnSpPr>
          <p:cNvPr id="153" name="Google Shape;153;p7"/>
          <p:cNvCxnSpPr/>
          <p:nvPr/>
        </p:nvCxnSpPr>
        <p:spPr>
          <a:xfrm>
            <a:off x="11244100" y="1519089"/>
            <a:ext cx="0" cy="4023300"/>
          </a:xfrm>
          <a:prstGeom prst="straightConnector1">
            <a:avLst/>
          </a:prstGeom>
          <a:noFill/>
          <a:ln w="984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7"/>
          <p:cNvSpPr/>
          <p:nvPr/>
        </p:nvSpPr>
        <p:spPr>
          <a:xfrm rot="5400000">
            <a:off x="503425" y="1423340"/>
            <a:ext cx="223770" cy="709104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7"/>
          <p:cNvSpPr/>
          <p:nvPr/>
        </p:nvSpPr>
        <p:spPr>
          <a:xfrm>
            <a:off x="9698439" y="246105"/>
            <a:ext cx="568959" cy="1706880"/>
          </a:xfrm>
          <a:custGeom>
            <a:avLst/>
            <a:gdLst/>
            <a:ahLst/>
            <a:cxnLst/>
            <a:rect l="l" t="t" r="r" b="b"/>
            <a:pathLst>
              <a:path w="568959" h="1706880" extrusionOk="0">
                <a:moveTo>
                  <a:pt x="568871" y="0"/>
                </a:moveTo>
                <a:lnTo>
                  <a:pt x="0" y="568871"/>
                </a:lnTo>
                <a:lnTo>
                  <a:pt x="0" y="1706587"/>
                </a:lnTo>
                <a:lnTo>
                  <a:pt x="568871" y="1137716"/>
                </a:lnTo>
                <a:lnTo>
                  <a:pt x="568871" y="0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7"/>
          <p:cNvSpPr/>
          <p:nvPr/>
        </p:nvSpPr>
        <p:spPr>
          <a:xfrm>
            <a:off x="7607631" y="5512443"/>
            <a:ext cx="224122" cy="709930"/>
          </a:xfrm>
          <a:custGeom>
            <a:avLst/>
            <a:gdLst/>
            <a:ahLst/>
            <a:cxnLst/>
            <a:rect l="l" t="t" r="r" b="b"/>
            <a:pathLst>
              <a:path w="363854" h="1090929" extrusionOk="0">
                <a:moveTo>
                  <a:pt x="363626" y="0"/>
                </a:moveTo>
                <a:lnTo>
                  <a:pt x="0" y="363626"/>
                </a:lnTo>
                <a:lnTo>
                  <a:pt x="0" y="1090841"/>
                </a:lnTo>
                <a:lnTo>
                  <a:pt x="363626" y="727227"/>
                </a:lnTo>
                <a:lnTo>
                  <a:pt x="363626" y="0"/>
                </a:lnTo>
                <a:close/>
              </a:path>
            </a:pathLst>
          </a:custGeom>
          <a:solidFill>
            <a:srgbClr val="A9A8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7"/>
          <p:cNvSpPr txBox="1"/>
          <p:nvPr/>
        </p:nvSpPr>
        <p:spPr>
          <a:xfrm>
            <a:off x="1708029" y="2429400"/>
            <a:ext cx="8367195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2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Conditions for substitution of a Patent Attorney</a:t>
            </a: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2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Conditions regarding the fees</a:t>
            </a: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2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Confidentiality to which a patent attorney is obliged in connection with </a:t>
            </a:r>
            <a:r>
              <a:rPr lang="pl-PL" sz="1800" dirty="0" err="1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practicing</a:t>
            </a:r>
            <a:r>
              <a:rPr lang="pl-PL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the profession</a:t>
            </a: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200"/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>And the obligation of continuing professional development</a:t>
            </a:r>
            <a:r>
              <a:rPr lang="en-GB" sz="20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n-GB" sz="2000" dirty="0" smtClean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l-PL" sz="2800" dirty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pl-PL" sz="2800" dirty="0">
                <a:solidFill>
                  <a:srgbClr val="231F20"/>
                </a:solidFill>
                <a:latin typeface="Lato"/>
                <a:ea typeface="Lato"/>
                <a:cs typeface="Lato"/>
                <a:sym typeface="Lato"/>
              </a:rPr>
            </a:b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5A7D76C-1736-25F9-58F7-49A0C9CE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6" y="-66010"/>
            <a:ext cx="1978281" cy="19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451</Words>
  <Application>Microsoft Office PowerPoint</Application>
  <PresentationFormat>Niestandardowy</PresentationFormat>
  <Paragraphs>100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Lato Light</vt:lpstr>
      <vt:lpstr>Wingdings</vt:lpstr>
      <vt:lpstr>Lato</vt:lpstr>
      <vt:lpstr>Calibri</vt:lpstr>
      <vt:lpstr>Office Theme</vt:lpstr>
      <vt:lpstr>Overview of model  of Patent Attorney Qualification in the EU </vt:lpstr>
      <vt:lpstr>Act of 11 April 2001  on Patent Attorneys  The main legal Act that regulates the rules and qualification process for obtaining the Patent Attorney certification in the Republic of Poland</vt:lpstr>
      <vt:lpstr>The Polish Chamber of Patent Attorneys </vt:lpstr>
      <vt:lpstr>COMPETITIVE  EXAM</vt:lpstr>
      <vt:lpstr> </vt:lpstr>
      <vt:lpstr> Who can practice  the profession of Patent Attorney           </vt:lpstr>
      <vt:lpstr>   What is the essence of the profession of Patent Attorney       </vt:lpstr>
      <vt:lpstr> Rights and obligations of a Patent Attorney  </vt:lpstr>
      <vt:lpstr> Rights and obligations of a Patent Attorney  </vt:lpstr>
      <vt:lpstr>      Certification and qualifying  examination process         </vt:lpstr>
      <vt:lpstr> Patent Attorneys' Self-Government   </vt:lpstr>
      <vt:lpstr> Disciplinary responsibility  </vt:lpstr>
      <vt:lpstr>Other supplementary internal and external  regulations concerning   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model  of Patent Attorney Qualification in the EU</dc:title>
  <dc:creator>Badzioch-Brylska Karolina</dc:creator>
  <cp:lastModifiedBy>Ola</cp:lastModifiedBy>
  <cp:revision>65</cp:revision>
  <dcterms:created xsi:type="dcterms:W3CDTF">2023-08-08T11:20:09Z</dcterms:created>
  <dcterms:modified xsi:type="dcterms:W3CDTF">2024-11-17T13:56:37Z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2023-08-08T00:00:00Z</vt:filetime>
  </property>
  <property fmtid="{D5CDD505-2E9C-101B-9397-08002B2CF9AE}" pid="3" name="Creator">
    <vt:lpwstr>Adobe InDesign 18.4 (Windows)</vt:lpwstr>
  </property>
  <property fmtid="{D5CDD505-2E9C-101B-9397-08002B2CF9AE}" pid="4" name="LastSaved">
    <vt:filetime>2023-08-08T00:00:00Z</vt:filetime>
  </property>
  <property fmtid="{D5CDD505-2E9C-101B-9397-08002B2CF9AE}" pid="5" name="Producer">
    <vt:lpwstr>Adobe PDF Library 17.0</vt:lpwstr>
  </property>
</Properties>
</file>